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gif" ContentType="image/gif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notesSlides/notesSlide15.xml" ContentType="application/vnd.openxmlformats-officedocument.presentationml.notesSlide+xml"/>
  <Override PartName="/ppt/slides/slide15.xml" ContentType="application/vnd.openxmlformats-officedocument.presentationml.slide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95" d="100"/>
          <a:sy n="95" d="100"/>
        </p:scale>
        <p:origin x="-96" y="-372"/>
      </p:cViewPr>
      <p:guideLst>
        <p:guide pos="2160" orient="horz"/>
        <p:guide pos="288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 /><Relationship Id="rId21" Type="http://schemas.openxmlformats.org/officeDocument/2006/relationships/tableStyles" Target="tableStyles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0135565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982731947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615903955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72271352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1438788417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208375984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1347512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0943733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5582748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17BB9FA-0074-9D57-12DD-BDC3F8D731F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715367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6252490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663201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F41F410-3987-B01D-2FD9-DBF84630523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047265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2227381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8546911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8823FBA-D888-2CDB-C4E3-2C2AF9FA911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187271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2782293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81926318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C7D128-6E8A-7F3E-6F8E-FDB658635B6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416489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3394687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0718633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7FF0548-9FF5-BF04-1324-CA8962CAECA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92101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7764060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0883342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90ABD49-0F20-1ECD-16B0-9F2EE919376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865509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8780510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9523751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A839CF4-E470-B19E-2CF9-9487D488D25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38508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584076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172890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8113192-1268-5DB1-EC4D-900628FACE8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418749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8248156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2940496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4C9A290-2DD0-AD51-2FF1-588FE7C5DB7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775429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6201992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764941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9B5CDF4-1DF7-6B78-5592-5F148C937467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266399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955084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312035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13FEDD9-9741-6A11-3575-CF7A1254147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304090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93465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356121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6C88B23-4604-6DAF-FF25-840A0012749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241291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33811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64376278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F229BA4-F32B-6B61-3C01-568C4AE590C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408407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66433704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4026655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9AAB8A1-3AFA-F0A7-BB1D-2B876FC1A87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141697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1028769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381161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8AFFE5A-ABE5-8276-7E58-20B92E3C4CF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9101869" name="Скругленный прямоугольник 14"/>
          <p:cNvSpPr/>
          <p:nvPr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99049051" name="Скругленный прямоугольник 9"/>
          <p:cNvSpPr/>
          <p:nvPr/>
        </p:nvSpPr>
        <p:spPr bwMode="auto"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/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7366499" name="Заголовок 4"/>
          <p:cNvSpPr>
            <a:spLocks noGrp="1"/>
          </p:cNvSpPr>
          <p:nvPr>
            <p:ph type="ctrTitle"/>
          </p:nvPr>
        </p:nvSpPr>
        <p:spPr bwMode="auto"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41973563" name="Подзаголовок 19"/>
          <p:cNvSpPr>
            <a:spLocks noGrp="1"/>
          </p:cNvSpPr>
          <p:nvPr>
            <p:ph type="subTitle" idx="1"/>
          </p:nvPr>
        </p:nvSpPr>
        <p:spPr bwMode="auto"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487991416" name="Дата 18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1203514235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6297891" name="Номер слайда 10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9514813" name="Заголовок 1"/>
          <p:cNvSpPr>
            <a:spLocks noGrp="1"/>
          </p:cNvSpPr>
          <p:nvPr>
            <p:ph type="title"/>
          </p:nvPr>
        </p:nvSpPr>
        <p:spPr bwMode="auto">
          <a:xfrm>
            <a:off x="502920" y="4983480"/>
            <a:ext cx="8183880" cy="105156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64104282" name="Содержимое 2"/>
          <p:cNvSpPr>
            <a:spLocks noGrp="1"/>
          </p:cNvSpPr>
          <p:nvPr>
            <p:ph idx="1"/>
          </p:nvPr>
        </p:nvSpPr>
        <p:spPr bwMode="auto">
          <a:xfrm>
            <a:off x="502920" y="530352"/>
            <a:ext cx="8183880" cy="4187952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507196620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1954811991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8764670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7205281" name="Скругленный прямоугольник 13"/>
          <p:cNvSpPr/>
          <p:nvPr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8949785" name="Скругленный прямоугольник 10"/>
          <p:cNvSpPr/>
          <p:nvPr/>
        </p:nvSpPr>
        <p:spPr bwMode="auto"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/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10150015" name="Заголовок 1"/>
          <p:cNvSpPr>
            <a:spLocks noGrp="1"/>
          </p:cNvSpPr>
          <p:nvPr>
            <p:ph type="title"/>
          </p:nvPr>
        </p:nvSpPr>
        <p:spPr bwMode="auto"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>
                <a:solidFill>
                  <a:schemeClr val="bg2">
                    <a:shade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50285702" name="Текст 2"/>
          <p:cNvSpPr>
            <a:spLocks noGrp="1"/>
          </p:cNvSpPr>
          <p:nvPr>
            <p:ph type="body" idx="1"/>
          </p:nvPr>
        </p:nvSpPr>
        <p:spPr bwMode="auto"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84391771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113610747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20974823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535597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11504346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514351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545194833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95235047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573927767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21571341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1053777" name="Заголовок 1"/>
          <p:cNvSpPr>
            <a:spLocks noGrp="1"/>
          </p:cNvSpPr>
          <p:nvPr>
            <p:ph type="title"/>
          </p:nvPr>
        </p:nvSpPr>
        <p:spPr bwMode="auto"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23905770" name="Текст 2"/>
          <p:cNvSpPr>
            <a:spLocks noGrp="1"/>
          </p:cNvSpPr>
          <p:nvPr>
            <p:ph type="body" idx="1"/>
          </p:nvPr>
        </p:nvSpPr>
        <p:spPr bwMode="auto"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6051952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4652168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8958025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53781664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52168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824369721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195560950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160782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84196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0323737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306524885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43562037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7333143" name="Скругленный прямоугольник 6"/>
          <p:cNvSpPr/>
          <p:nvPr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77976718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327696194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1457071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6492980" name="Заголовок 1"/>
          <p:cNvSpPr>
            <a:spLocks noGrp="1"/>
          </p:cNvSpPr>
          <p:nvPr>
            <p:ph type="title"/>
          </p:nvPr>
        </p:nvSpPr>
        <p:spPr bwMode="auto"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689716613" name="Текст 2"/>
          <p:cNvSpPr>
            <a:spLocks noGrp="1"/>
          </p:cNvSpPr>
          <p:nvPr>
            <p:ph type="body" idx="2"/>
          </p:nvPr>
        </p:nvSpPr>
        <p:spPr bwMode="auto"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746219647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63801137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150372986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32649761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1096358" name="Скругленный прямоугольник 14"/>
          <p:cNvSpPr/>
          <p:nvPr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89313335" name="Прямоугольник с одним скругленным углом 10"/>
          <p:cNvSpPr/>
          <p:nvPr/>
        </p:nvSpPr>
        <p:spPr bwMode="auto"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72006995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83889381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591038996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95729655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31670550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  <p:sp>
        <p:nvSpPr>
          <p:cNvPr id="1336198121" name="Рисунок 2"/>
          <p:cNvSpPr>
            <a:spLocks noGrp="1"/>
          </p:cNvSpPr>
          <p:nvPr>
            <p:ph type="pic" idx="1"/>
          </p:nvPr>
        </p:nvSpPr>
        <p:spPr bwMode="auto"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12314645" name="Заголовок 1"/>
          <p:cNvSpPr>
            <a:spLocks noGrp="1"/>
          </p:cNvSpPr>
          <p:nvPr>
            <p:ph type="title"/>
          </p:nvPr>
        </p:nvSpPr>
        <p:spPr bwMode="auto">
          <a:xfrm>
            <a:off x="502920" y="4983480"/>
            <a:ext cx="8183880" cy="105156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10789297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502920" y="530352"/>
            <a:ext cx="8183880" cy="4187952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57074268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2027702769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6436266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4226863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533404"/>
            <a:ext cx="1981200" cy="525779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4772506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533400" y="533402"/>
            <a:ext cx="5943600" cy="5257801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49928926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62888672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556498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2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3838853" name="Скругленный прямоугольник 6"/>
          <p:cNvSpPr/>
          <p:nvPr/>
        </p:nvSpPr>
        <p:spPr bwMode="auto"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32194323" name="Скругленный прямоугольник 8"/>
          <p:cNvSpPr/>
          <p:nvPr/>
        </p:nvSpPr>
        <p:spPr bwMode="auto"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/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03085581" name="Заголовок 12"/>
          <p:cNvSpPr>
            <a:spLocks noGrp="1"/>
          </p:cNvSpPr>
          <p:nvPr>
            <p:ph type="title"/>
          </p:nvPr>
        </p:nvSpPr>
        <p:spPr bwMode="auto"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17539182" name="Текст 3"/>
          <p:cNvSpPr>
            <a:spLocks noGrp="1"/>
          </p:cNvSpPr>
          <p:nvPr>
            <p:ph type="body" idx="1"/>
          </p:nvPr>
        </p:nvSpPr>
        <p:spPr bwMode="auto"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1827646574" name="Дата 24"/>
          <p:cNvSpPr>
            <a:spLocks noGrp="1"/>
          </p:cNvSpPr>
          <p:nvPr>
            <p:ph type="dt" sz="half" idx="2"/>
          </p:nvPr>
        </p:nvSpPr>
        <p:spPr bwMode="auto"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5B106E36-FD25-4E2D-B0AA-010F637433A0}" type="datetimeFigureOut">
              <a:rPr lang="ru-RU"/>
              <a:t>07.05.2024</a:t>
            </a:fld>
            <a:endParaRPr lang="ru-RU"/>
          </a:p>
        </p:txBody>
      </p:sp>
      <p:sp>
        <p:nvSpPr>
          <p:cNvPr id="1011830704" name="Нижний колонтитул 17"/>
          <p:cNvSpPr>
            <a:spLocks noGrp="1"/>
          </p:cNvSpPr>
          <p:nvPr>
            <p:ph type="ftr" sz="quarter" idx="3"/>
          </p:nvPr>
        </p:nvSpPr>
        <p:spPr bwMode="auto"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9594898" name="Номер слайда 4"/>
          <p:cNvSpPr>
            <a:spLocks noGrp="1"/>
          </p:cNvSpPr>
          <p:nvPr>
            <p:ph type="sldNum" sz="quarter" idx="4"/>
          </p:nvPr>
        </p:nvSpPr>
        <p:spPr bwMode="auto"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000">
                <a:solidFill>
                  <a:schemeClr val="bg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25C68B6-61C2-468F-89AB-4B9F7531AA68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>
        <a:spcBef>
          <a:spcPts val="0"/>
        </a:spcBef>
        <a:buNone/>
        <a:defRPr sz="3600" b="1">
          <a:solidFill>
            <a:schemeClr val="accent1">
              <a:tint val="88000"/>
              <a:satMod val="150000"/>
            </a:schemeClr>
          </a:solidFill>
          <a:latin typeface="+mj-lt"/>
          <a:ea typeface="+mj-ea"/>
          <a:cs typeface="+mj-cs"/>
        </a:defRPr>
      </a:lvl1pPr>
    </p:titleStyle>
    <p:bodyStyle>
      <a:lvl1pPr marL="265176" indent="-265176" algn="l" rtl="0">
        <a:spcBef>
          <a:spcPts val="250"/>
        </a:spcBef>
        <a:buClr>
          <a:schemeClr val="accent1"/>
        </a:buClr>
        <a:buSzPct val="80000"/>
        <a:buFont typeface="Wingdings 2"/>
        <a:buChar char="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01168" algn="l" rtl="0">
        <a:spcBef>
          <a:spcPts val="250"/>
        </a:spcBef>
        <a:buClr>
          <a:schemeClr val="accent1"/>
        </a:buClr>
        <a:buSzPct val="100000"/>
        <a:buFont typeface="Verdana"/>
        <a:buChar char="◦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sz="19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sz="170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5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sz="150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gif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7742717" name="Picture 2" descr="C:\Users\1\Downloads\прокофьев 1.jpg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71472" y="2071678"/>
            <a:ext cx="2920072" cy="4140000"/>
          </a:xfrm>
          <a:prstGeom prst="rect">
            <a:avLst/>
          </a:prstGeom>
          <a:noFill/>
        </p:spPr>
      </p:pic>
      <p:sp>
        <p:nvSpPr>
          <p:cNvPr id="145355329" name="Заголовок 1"/>
          <p:cNvSpPr>
            <a:spLocks noGrp="1"/>
          </p:cNvSpPr>
          <p:nvPr>
            <p:ph type="ctrTitle"/>
          </p:nvPr>
        </p:nvSpPr>
        <p:spPr bwMode="auto"/>
        <p:txBody>
          <a:bodyPr vertOverflow="overflow" horzOverflow="overflow" vert="horz" wrap="square" lIns="45720" tIns="45720" rIns="4572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lang="ru-RU"/>
              <a:t>Детство </a:t>
            </a:r>
            <a:br>
              <a:rPr lang="ru-RU"/>
            </a:br>
            <a:r>
              <a:rPr lang="ru-RU"/>
              <a:t>С.С.Прокофьева </a:t>
            </a:r>
            <a:br>
              <a:rPr lang="ru-RU"/>
            </a:br>
            <a:r>
              <a:rPr lang="ru-RU"/>
              <a:t>(1891-1953)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8364657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Родился С.С. Прокофьев в 1891 г. 11 апреля. Детство Сергея Сергеевича Прокофьева прошло в имении </a:t>
            </a:r>
            <a:r>
              <a:rPr lang="ru-RU" sz="2000">
                <a:latin typeface="Times New Roman"/>
                <a:cs typeface="Times New Roman"/>
              </a:rPr>
              <a:t>Сонцовка</a:t>
            </a:r>
            <a:r>
              <a:rPr lang="ru-RU" sz="2000">
                <a:latin typeface="Times New Roman"/>
                <a:cs typeface="Times New Roman"/>
              </a:rPr>
              <a:t> Екатеринославской  </a:t>
            </a:r>
            <a:r>
              <a:rPr lang="ru-RU" sz="2000">
                <a:latin typeface="Times New Roman"/>
                <a:cs typeface="Times New Roman"/>
              </a:rPr>
              <a:t>губернии (</a:t>
            </a:r>
            <a:r>
              <a:rPr lang="ru-RU" sz="2000">
                <a:latin typeface="Times New Roman"/>
                <a:cs typeface="Times New Roman"/>
              </a:rPr>
              <a:t>территория </a:t>
            </a:r>
            <a:r>
              <a:rPr lang="ru-RU" sz="2000">
                <a:latin typeface="Times New Roman"/>
                <a:cs typeface="Times New Roman"/>
              </a:rPr>
              <a:t>современного</a:t>
            </a:r>
            <a:r>
              <a:rPr lang="ru-RU" sz="2000">
                <a:latin typeface="Times New Roman"/>
                <a:cs typeface="Times New Roman"/>
              </a:rPr>
              <a:t>Донбасса</a:t>
            </a:r>
            <a:r>
              <a:rPr lang="ru-RU" sz="2000">
                <a:latin typeface="Times New Roman"/>
                <a:cs typeface="Times New Roman"/>
              </a:rPr>
              <a:t>). </a:t>
            </a:r>
            <a:r>
              <a:rPr lang="ru-RU" sz="2000">
                <a:latin typeface="Times New Roman"/>
                <a:cs typeface="Times New Roman"/>
              </a:rPr>
              <a:t>Он был единственным ребёнком в семье.</a:t>
            </a:r>
            <a:endParaRPr/>
          </a:p>
          <a:p>
            <a:pPr>
              <a:defRPr/>
            </a:pPr>
            <a:endParaRPr lang="ru-RU"/>
          </a:p>
        </p:txBody>
      </p:sp>
      <p:pic>
        <p:nvPicPr>
          <p:cNvPr id="951859914" name="Picture 2" descr="C:\Users\1\Downloads\прокофьев 2.jpg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1714480" y="1857364"/>
            <a:ext cx="5857916" cy="389817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157855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 sz="2000">
                <a:latin typeface="Times New Roman"/>
                <a:cs typeface="Times New Roman"/>
              </a:rPr>
              <a:t>Мать Мария Григорьевна  хорошо играла на рояле, а деревенский досуг позволял ей посвящать этому сколько угодно времени. Когда Мария Григорьевна  ждала появления Сережи  на свет, она играла до шести часов в день: будущий ребенок  формировался под музыку.</a:t>
            </a:r>
            <a:endParaRPr/>
          </a:p>
          <a:p>
            <a:pPr>
              <a:defRPr/>
            </a:pPr>
            <a:endParaRPr lang="ru-RU"/>
          </a:p>
        </p:txBody>
      </p:sp>
      <p:pic>
        <p:nvPicPr>
          <p:cNvPr id="1517599116" name="Picture 2" descr="C:\Users\1\Downloads\прокофьев 4.jpg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3286116" y="1928802"/>
            <a:ext cx="2571768" cy="397696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6486083" name="Picture 2" descr="C:\Users\1\Downloads\прокофьев 3.jpg"/>
          <p:cNvPicPr>
            <a:picLocks noChangeAspect="1" noChangeArrowheads="1" noGrp="1"/>
          </p:cNvPicPr>
          <p:nvPr>
            <p:ph idx="1"/>
          </p:nvPr>
        </p:nvPicPr>
        <p:blipFill rotWithShape="1">
          <a:blip r:embed="rId3">
            <a:lum bright="-2000"/>
          </a:blip>
          <a:srcRect l="25952" t="3850" r="30566" b="10009"/>
          <a:stretch/>
        </p:blipFill>
        <p:spPr bwMode="auto">
          <a:xfrm>
            <a:off x="2832083" y="739830"/>
            <a:ext cx="3161158" cy="4690731"/>
          </a:xfrm>
          <a:prstGeom prst="rect">
            <a:avLst/>
          </a:prstGeom>
          <a:noFill/>
        </p:spPr>
      </p:pic>
      <p:sp>
        <p:nvSpPr>
          <p:cNvPr id="804934343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/>
              <a:t>Родители Сергей Алексеевич и Мария Григорьевна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5113260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Музыкальные склонности начали проявляться рано, ве­роятно года в четыре. Музыку в доме Серёжа слышал от рождения. Когда вечером укладывали спать, а спать не хотелось, он лежал и слушал, как где–то вдалеке, за несколько комнат, звучала соната Бетховена. Больше всего мать играла </a:t>
            </a:r>
            <a:r>
              <a:rPr lang="ru-RU" sz="2000">
                <a:latin typeface="Times New Roman"/>
                <a:cs typeface="Times New Roman"/>
              </a:rPr>
              <a:t>сонты</a:t>
            </a:r>
            <a:r>
              <a:rPr lang="ru-RU" sz="2000">
                <a:latin typeface="Times New Roman"/>
                <a:cs typeface="Times New Roman"/>
              </a:rPr>
              <a:t> </a:t>
            </a:r>
            <a:r>
              <a:rPr lang="ru-RU" sz="2000">
                <a:latin typeface="Times New Roman"/>
                <a:cs typeface="Times New Roman"/>
              </a:rPr>
              <a:t>из первого тома; затем прелюдии, мазурки и вальсы Шопена. Из русских авторов – Чайковского и Рубинштейна. Антон Рубинштейн находился на вершине своей славы, и мать была уверена, что он более крупное явление, чем Чайковский. Портрет Рубинштейна висел над роялем.</a:t>
            </a:r>
            <a:endParaRPr/>
          </a:p>
          <a:p>
            <a:pPr>
              <a:defRPr/>
            </a:pPr>
            <a:endParaRPr lang="ru-RU"/>
          </a:p>
        </p:txBody>
      </p:sp>
      <p:pic>
        <p:nvPicPr>
          <p:cNvPr id="27662830" name="Picture 4" descr="C:\Users\1\Downloads\прокофьев 13.gif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6000760" y="3286124"/>
            <a:ext cx="1848840" cy="2556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4420221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Прокофьеву  было пять лет и несколько месяцев, когда он написал свою первую пьесу «Индейский галоп». Таким образом в течение весны и лета 1897 года он записал три пьесы: Вальс, Марш </a:t>
            </a:r>
            <a:r>
              <a:rPr lang="ru-RU" sz="2000">
                <a:latin typeface="Times New Roman"/>
                <a:cs typeface="Times New Roman"/>
              </a:rPr>
              <a:t>и Рондо.</a:t>
            </a:r>
            <a:endParaRPr lang="ru-RU" sz="2000">
              <a:latin typeface="Times New Roman"/>
              <a:cs typeface="Times New Roman"/>
            </a:endParaRPr>
          </a:p>
        </p:txBody>
      </p:sp>
      <p:pic>
        <p:nvPicPr>
          <p:cNvPr id="1857565173" name="Picture 2" descr="C:\Users\1\Downloads\прокофьев 8.jpg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3428992" y="1643050"/>
            <a:ext cx="2643206" cy="405996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424640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54854909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Первое издание называлось - «Сочинения </a:t>
            </a:r>
            <a:r>
              <a:rPr lang="ru-RU" sz="2000">
                <a:latin typeface="Times New Roman"/>
                <a:cs typeface="Times New Roman"/>
              </a:rPr>
              <a:t>Сереженьки</a:t>
            </a:r>
            <a:r>
              <a:rPr lang="ru-RU" sz="2000">
                <a:latin typeface="Times New Roman"/>
                <a:cs typeface="Times New Roman"/>
              </a:rPr>
              <a:t> Прокофьева».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Этот альбом содержал первые полтора года его творчества, представлявшие три ступени развития: музыка, записанная чужой рукой; музыка, записанная рукой композитора, музыка в четыре руки, то есть такая, которую нельзя было подобрать, а надо было складывать в голове.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Альбом сохранился до сих пор. </a:t>
            </a: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2593934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В связи с расцветом музыки в доме, родители решили купить новый рояль, и, после одной из зимних поездок в столицу, в </a:t>
            </a:r>
            <a:r>
              <a:rPr lang="ru-RU" sz="2000">
                <a:latin typeface="Times New Roman"/>
                <a:cs typeface="Times New Roman"/>
              </a:rPr>
              <a:t>Сонцовку</a:t>
            </a:r>
            <a:r>
              <a:rPr lang="ru-RU" sz="2000">
                <a:latin typeface="Times New Roman"/>
                <a:cs typeface="Times New Roman"/>
              </a:rPr>
              <a:t> прибыл семисотрублевый Шредер, который со станции Гришино везли с величайшими предосторожностями, шагом все двадцать пять километров. Этот рояль был во много раз лучше предыдущего, со звуком </a:t>
            </a:r>
            <a:r>
              <a:rPr lang="ru-RU" sz="2000">
                <a:latin typeface="Times New Roman"/>
                <a:cs typeface="Times New Roman"/>
              </a:rPr>
              <a:t>более круглым </a:t>
            </a:r>
            <a:r>
              <a:rPr lang="ru-RU" sz="2000">
                <a:latin typeface="Times New Roman"/>
                <a:cs typeface="Times New Roman"/>
              </a:rPr>
              <a:t>и мягким.</a:t>
            </a:r>
            <a:endParaRPr/>
          </a:p>
          <a:p>
            <a:pPr>
              <a:defRPr/>
            </a:pPr>
            <a:endParaRPr lang="ru-RU"/>
          </a:p>
        </p:txBody>
      </p:sp>
      <p:pic>
        <p:nvPicPr>
          <p:cNvPr id="1069024139" name="Picture 2" descr="C:\Users\1\Downloads\прокофьев 12.jpg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2500298" y="2500306"/>
            <a:ext cx="4534686" cy="3384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7270941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Первая поездка в Москву и Большой театр оставила неизгладимое впечатление. «В Москве меня взяли в оперу, на «Фауста».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В опере я не много понял, что к чему, но дуэль на шпагах и гибель Валентина произвели впечатление.» 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 В </a:t>
            </a:r>
            <a:r>
              <a:rPr lang="ru-RU" sz="2000">
                <a:latin typeface="Times New Roman"/>
                <a:cs typeface="Times New Roman"/>
              </a:rPr>
              <a:t>Сонцовку</a:t>
            </a:r>
            <a:r>
              <a:rPr lang="ru-RU" sz="2000">
                <a:latin typeface="Times New Roman"/>
                <a:cs typeface="Times New Roman"/>
              </a:rPr>
              <a:t> он  вернулся к мысли сочинить собственную оперу. Появилась опера «Великан». Ещё маленький Сережа сочинял стихи:</a:t>
            </a:r>
            <a:endParaRPr/>
          </a:p>
          <a:p>
            <a:pPr>
              <a:defRPr/>
            </a:pPr>
            <a:endParaRPr lang="ru-RU" sz="2000">
              <a:latin typeface="Times New Roman"/>
              <a:cs typeface="Times New Roman"/>
            </a:endParaRPr>
          </a:p>
        </p:txBody>
      </p:sp>
      <p:pic>
        <p:nvPicPr>
          <p:cNvPr id="562967603" name="Picture 3" descr="C:\Users\1\Downloads\прокофьев 6.jpg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2000232" y="2786058"/>
            <a:ext cx="5348894" cy="298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48837042" name="Picture 2" descr="C:\Users\1\Downloads\прокофьев 7.jpg"/>
          <p:cNvPicPr>
            <a:picLocks noChangeAspect="1" noChangeArrowheads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2357422" y="571480"/>
            <a:ext cx="4357718" cy="544714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7979374" name="Заголовок 1"/>
          <p:cNvSpPr>
            <a:spLocks noGrp="1"/>
          </p:cNvSpPr>
          <p:nvPr>
            <p:ph type="title"/>
          </p:nvPr>
        </p:nvSpPr>
        <p:spPr bwMode="auto">
          <a:xfrm>
            <a:off x="714348" y="4929198"/>
            <a:ext cx="8183880" cy="105156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545274919" name="Содержимое 2"/>
          <p:cNvSpPr>
            <a:spLocks noGrp="1"/>
          </p:cNvSpPr>
          <p:nvPr>
            <p:ph idx="1"/>
          </p:nvPr>
        </p:nvSpPr>
        <p:spPr bwMode="auto">
          <a:xfrm>
            <a:off x="571472" y="1643050"/>
            <a:ext cx="8229600" cy="4525963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Ещё маленький Сережа сочинял стихи: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Звездно</a:t>
            </a:r>
            <a:r>
              <a:rPr lang="ru-RU" sz="2000">
                <a:latin typeface="Times New Roman"/>
                <a:cs typeface="Times New Roman"/>
              </a:rPr>
              <a:t> небо, тиха ночь,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Погулять мы все не прочь.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или 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Вдали видны фонари: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Катится карета.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А в столовой на столе</a:t>
            </a:r>
            <a:endParaRPr/>
          </a:p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Стынет уж котлета.</a:t>
            </a:r>
            <a:endParaRPr/>
          </a:p>
          <a:p>
            <a:pPr>
              <a:buNone/>
              <a:defRPr/>
            </a:pPr>
            <a:endParaRPr lang="ru-RU" sz="2000"/>
          </a:p>
        </p:txBody>
      </p:sp>
      <p:pic>
        <p:nvPicPr>
          <p:cNvPr id="224326092" name="Picture 4" descr="C:\Users\1\Downloads\прокофьев 11.jpg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5143504" y="1357298"/>
            <a:ext cx="2879993" cy="337500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1023105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/>
          <a:p>
            <a:pPr>
              <a:defRPr/>
            </a:pPr>
            <a:r>
              <a:rPr lang="ru-RU" sz="2400" b="0">
                <a:solidFill>
                  <a:schemeClr val="tx1"/>
                </a:solidFill>
                <a:latin typeface="Times New Roman"/>
                <a:cs typeface="Times New Roman"/>
              </a:rPr>
              <a:t>Игра в шахматы стала ещё одним из страстных увлечений до конца жизни</a:t>
            </a:r>
            <a:endParaRPr lang="ru-RU" sz="2400" b="0">
              <a:solidFill>
                <a:schemeClr val="tx1"/>
              </a:solidFill>
            </a:endParaRPr>
          </a:p>
        </p:txBody>
      </p:sp>
      <p:pic>
        <p:nvPicPr>
          <p:cNvPr id="1842394254" name="Picture 2" descr="C:\Users\1\Downloads\прокофьев 10.jpg"/>
          <p:cNvPicPr>
            <a:picLocks noChangeAspect="1" noChangeArrowheads="1" noGrp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>
            <a:off x="1571604" y="785794"/>
            <a:ext cx="6215106" cy="425003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2273495" name="Содержимое 2"/>
          <p:cNvSpPr>
            <a:spLocks noGrp="1"/>
          </p:cNvSpPr>
          <p:nvPr>
            <p:ph idx="1"/>
          </p:nvPr>
        </p:nvSpPr>
        <p:spPr bwMode="auto"/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     В 13 лет Сережа Прокофьев поступил в Петербургскую консерваторию. На экзамен он принёс 2 папки сочинений. Принимали экзамен Н.А.Римский –Корсаков и Глазунов. Проверили слух – он был абсолютным, построение аккордов и интервалов, пение, игру на фортепиано, чтение с листа, а так же знание немецкого и французского языка. И Сергей Прокофьев был принят в консерваторию, началась студенческая жизнь.</a:t>
            </a:r>
            <a:endParaRPr/>
          </a:p>
          <a:p>
            <a:pPr>
              <a:defRPr/>
            </a:pPr>
            <a:endParaRPr lang="ru-RU"/>
          </a:p>
        </p:txBody>
      </p:sp>
      <p:pic>
        <p:nvPicPr>
          <p:cNvPr id="1655844307" name="Picture 2" descr="C:\Users\1\Downloads\прокофьев 9.jpg"/>
          <p:cNvPicPr>
            <a:picLocks noChangeAspect="1" noChangeArrowheads="1"/>
          </p:cNvPicPr>
          <p:nvPr/>
        </p:nvPicPr>
        <p:blipFill rotWithShape="1">
          <a:blip r:embed="rId3"/>
          <a:stretch/>
        </p:blipFill>
        <p:spPr bwMode="auto">
          <a:xfrm>
            <a:off x="1857356" y="2786058"/>
            <a:ext cx="5440000" cy="3060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1955691" name="Заголовок 1"/>
          <p:cNvSpPr>
            <a:spLocks noGrp="1"/>
          </p:cNvSpPr>
          <p:nvPr>
            <p:ph type="title"/>
          </p:nvPr>
        </p:nvSpPr>
        <p:spPr bwMode="auto">
          <a:xfrm>
            <a:off x="502920" y="4983480"/>
            <a:ext cx="8183880" cy="1051560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25509598" name="Содержимое 2"/>
          <p:cNvSpPr>
            <a:spLocks noGrp="1"/>
          </p:cNvSpPr>
          <p:nvPr>
            <p:ph idx="1"/>
          </p:nvPr>
        </p:nvSpPr>
        <p:spPr bwMode="auto">
          <a:xfrm>
            <a:off x="502920" y="530352"/>
            <a:ext cx="8183880" cy="4187952"/>
          </a:xfrm>
        </p:spPr>
        <p:txBody>
          <a:bodyPr/>
          <a:lstStyle/>
          <a:p>
            <a:pPr>
              <a:defRPr/>
            </a:pPr>
            <a:r>
              <a:rPr lang="ru-RU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М.Шорникова Музыкальная литература «Русская музыка 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хх </a:t>
            </a:r>
            <a:r>
              <a:rPr lang="ru-RU" sz="2800" b="0" i="0" u="none" strike="noStrike" cap="none" spc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века» учебное пособие изд. Ростов на Дону Феникс 2010 г</a:t>
            </a:r>
            <a:endParaRPr>
              <a:latin typeface="Times New Roman"/>
              <a:cs typeface="Times New Roman"/>
            </a:endParaRPr>
          </a:p>
          <a:p>
            <a:pPr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Мартынов И.И. «Сергей Прокофьев.</a:t>
            </a:r>
            <a:r>
              <a:rPr>
                <a:latin typeface="Times New Roman"/>
                <a:ea typeface="Times New Roman"/>
                <a:cs typeface="Times New Roman"/>
              </a:rPr>
              <a:t>Жизнь и творчество» издательство «Музыка» 1985г</a:t>
            </a:r>
            <a:endParaRPr sz="2800">
              <a:latin typeface="Times New Roman"/>
              <a:cs typeface="Times New Roman"/>
            </a:endParaRPr>
          </a:p>
          <a:p>
            <a:pPr>
              <a:defRPr/>
            </a:pPr>
            <a:endParaRPr sz="2800">
              <a:latin typeface="Times New Roman"/>
              <a:cs typeface="Times New Roman"/>
            </a:endParaRPr>
          </a:p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6386791" name="Заголовок 1"/>
          <p:cNvSpPr>
            <a:spLocks noGrp="1"/>
          </p:cNvSpPr>
          <p:nvPr>
            <p:ph type="title"/>
          </p:nvPr>
        </p:nvSpPr>
        <p:spPr bwMode="auto">
          <a:xfrm>
            <a:off x="502920" y="4983480"/>
            <a:ext cx="8183880" cy="1051560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2256263" name="Содержимое 2"/>
          <p:cNvSpPr>
            <a:spLocks noGrp="1"/>
          </p:cNvSpPr>
          <p:nvPr>
            <p:ph idx="1"/>
          </p:nvPr>
        </p:nvSpPr>
        <p:spPr bwMode="auto">
          <a:xfrm>
            <a:off x="502920" y="530352"/>
            <a:ext cx="8183880" cy="4187952"/>
          </a:xfrm>
        </p:spPr>
        <p:txBody>
          <a:bodyPr/>
          <a:lstStyle/>
          <a:p>
            <a:pPr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Работу выполнили обучающиеся 5 кл. МО ПП Литвиненко Татьяна и Надькина Варвара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Аспект">
      <a:fillStyleLst>
        <a:solidFill>
          <a:schemeClr val="phClr"/>
        </a:solidFill>
        <a:gradFill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 rotWithShape="1">
          <a:blip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algn="tl" flip="none" sx="75000" sy="75000" tx="0" ty="0"/>
        </a:blip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Аспект">
      <a:fillStyleLst>
        <a:solidFill>
          <a:schemeClr val="phClr"/>
        </a:solidFill>
        <a:gradFill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 rotWithShape="1">
          <a:blip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algn="tl" flip="none" sx="75000" sy="75000" tx="0" ty="0"/>
        </a:blip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0</Words>
  <Application>ONLYOFFICE/9.2.1.43</Application>
  <PresentationFormat>On-screen Show (4:3)</PresentationFormat>
  <Paragraphs>0</Paragraphs>
  <Slides>15</Slides>
  <Notes>15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/>
  <cp:revision>36</cp:revision>
  <dcterms:created xsi:type="dcterms:W3CDTF">2024-05-06T09:39:48Z</dcterms:created>
  <dcterms:modified xsi:type="dcterms:W3CDTF">2026-08-17T20:22:32Z</dcterms:modified>
</cp:coreProperties>
</file>