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70" r:id="rId13"/>
  </p:sldIdLst>
  <p:sldSz cx="9144000" cy="5143500" type="screen16x9"/>
  <p:notesSz cx="6858000" cy="9144000"/>
  <p:embeddedFontLst>
    <p:embeddedFont>
      <p:font typeface="Proxima Nova" panose="020B0604020202020204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2" y="4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SLIDES_API194990558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SLIDES_API1949905584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SLIDES_API1949905584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SLIDES_API1949905584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SLIDES_API1949905584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SLIDES_API1949905584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SLIDES_API1949905584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SLIDES_API1949905584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SLIDES_API1949905584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SLIDES_API1949905584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SLIDES_API1949905584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SLIDES_API1949905584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SLIDES_API1949905584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SLIDES_API1949905584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SLIDES_API1949905584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SLIDES_API1949905584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SLIDES_API1949905584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SLIDES_API1949905584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SLIDES_API1949905584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SLIDES_API1949905584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SLIDES_API1949905584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SLIDES_API1949905584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SLIDES_API1949905584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SLIDES_API1949905584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510450" y="3182313"/>
            <a:ext cx="8123100" cy="6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oogle Shape;15;p3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1511975"/>
            <a:ext cx="8520600" cy="320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7975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4572000" y="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0" name="Google Shape;4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265500" y="1205825"/>
            <a:ext cx="4045200" cy="150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311700" y="42368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title" hasCustomPrompt="1"/>
          </p:nvPr>
        </p:nvSpPr>
        <p:spPr>
          <a:xfrm>
            <a:off x="311700" y="991475"/>
            <a:ext cx="8520600" cy="191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311700" y="3071300"/>
            <a:ext cx="8520600" cy="90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pearmin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roxima Nova"/>
              <a:buChar char="●"/>
              <a:defRPr sz="18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ctrTitle"/>
          </p:nvPr>
        </p:nvSpPr>
        <p:spPr>
          <a:xfrm>
            <a:off x="510450" y="1512540"/>
            <a:ext cx="8123100" cy="133325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компьютерной анимации на развитие современных детей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1"/>
          </p:nvPr>
        </p:nvSpPr>
        <p:spPr>
          <a:xfrm>
            <a:off x="510450" y="3952334"/>
            <a:ext cx="4687192" cy="6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Преподаватель: Лонгортов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Константин Леонидович, МБОУ ДО «ШРДШИ»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12FC5E-FF59-808A-0071-7C92D221E065}"/>
              </a:ext>
            </a:extLst>
          </p:cNvPr>
          <p:cNvSpPr txBox="1"/>
          <p:nvPr/>
        </p:nvSpPr>
        <p:spPr>
          <a:xfrm>
            <a:off x="510450" y="306749"/>
            <a:ext cx="30921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Методический доклад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1633978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Google Shape;66;p14"/>
          <p:cNvSpPr txBox="1">
            <a:spLocks noGrp="1"/>
          </p:cNvSpPr>
          <p:nvPr>
            <p:ph type="body" idx="1"/>
          </p:nvPr>
        </p:nvSpPr>
        <p:spPr>
          <a:xfrm>
            <a:off x="311700" y="1511975"/>
            <a:ext cx="8520600" cy="15337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Компьютерная анимация занимает важное место в жизни детей, влияя на образование и досуг. В данной работе мы исследуем, как анимация формирует творчество, социализацию и навыки. Обсудим её использование в воспитании, образовательные проекты, влияние на креативность и социальные навыки. Также анализируем риски и стремление к балансу между технологиями и традициями. Наша цель — выявить способы максимального эффективного использования анимации в развитии детей.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Google Shape;6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Компьютерная анимация в контексте детского воспитания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Google Shape;73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pic>
        <p:nvPicPr>
          <p:cNvPr id="74" name="Google Shape;7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4500" y="1651000"/>
            <a:ext cx="508000" cy="5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5"/>
          <p:cNvSpPr txBox="1"/>
          <p:nvPr/>
        </p:nvSpPr>
        <p:spPr>
          <a:xfrm>
            <a:off x="317500" y="2159000"/>
            <a:ext cx="2350073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accent3"/>
                </a:solidFill>
                <a:latin typeface="Times New Roman" panose="02020603050405020304" pitchFamily="18" charset="0"/>
                <a:ea typeface="Proxima Nova"/>
                <a:cs typeface="Times New Roman" panose="02020603050405020304" pitchFamily="18" charset="0"/>
                <a:sym typeface="Proxima Nova"/>
              </a:rPr>
              <a:t>Творческое развитие</a:t>
            </a:r>
            <a:endParaRPr sz="1800" dirty="0">
              <a:solidFill>
                <a:schemeClr val="accent3"/>
              </a:solidFill>
              <a:latin typeface="Times New Roman" panose="02020603050405020304" pitchFamily="18" charset="0"/>
              <a:ea typeface="Proxima Nova"/>
              <a:cs typeface="Times New Roman" panose="02020603050405020304" pitchFamily="18" charset="0"/>
              <a:sym typeface="Proxima Nova"/>
            </a:endParaRPr>
          </a:p>
        </p:txBody>
      </p:sp>
      <p:sp>
        <p:nvSpPr>
          <p:cNvPr id="76" name="Google Shape;76;p15"/>
          <p:cNvSpPr txBox="1"/>
          <p:nvPr/>
        </p:nvSpPr>
        <p:spPr>
          <a:xfrm>
            <a:off x="317500" y="2794000"/>
            <a:ext cx="2540100" cy="1674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3"/>
                </a:solidFill>
                <a:latin typeface="Times New Roman" panose="02020603050405020304" pitchFamily="18" charset="0"/>
                <a:ea typeface="Proxima Nova"/>
                <a:cs typeface="Times New Roman" panose="02020603050405020304" pitchFamily="18" charset="0"/>
                <a:sym typeface="Proxima Nova"/>
              </a:rPr>
              <a:t>Анимация развивает фантазию и творческие способности. Дети активно участвуют в создании мультфильмов, что способствует изучению нового.</a:t>
            </a:r>
            <a:endParaRPr dirty="0">
              <a:solidFill>
                <a:schemeClr val="accent3"/>
              </a:solidFill>
              <a:latin typeface="Times New Roman" panose="02020603050405020304" pitchFamily="18" charset="0"/>
              <a:ea typeface="Proxima Nova"/>
              <a:cs typeface="Times New Roman" panose="02020603050405020304" pitchFamily="18" charset="0"/>
              <a:sym typeface="Proxima Nova"/>
            </a:endParaRPr>
          </a:p>
        </p:txBody>
      </p:sp>
      <p:pic>
        <p:nvPicPr>
          <p:cNvPr id="77" name="Google Shape;7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8500" y="1651000"/>
            <a:ext cx="508000" cy="5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5"/>
          <p:cNvSpPr txBox="1"/>
          <p:nvPr/>
        </p:nvSpPr>
        <p:spPr>
          <a:xfrm>
            <a:off x="3111500" y="2159000"/>
            <a:ext cx="2286002" cy="701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accent3"/>
                </a:solidFill>
                <a:latin typeface="Times New Roman" panose="02020603050405020304" pitchFamily="18" charset="0"/>
                <a:ea typeface="Proxima Nova"/>
                <a:cs typeface="Times New Roman" panose="02020603050405020304" pitchFamily="18" charset="0"/>
                <a:sym typeface="Proxima Nova"/>
              </a:rPr>
              <a:t>Образовательный инструмент</a:t>
            </a:r>
            <a:endParaRPr sz="1800" dirty="0">
              <a:solidFill>
                <a:schemeClr val="accent3"/>
              </a:solidFill>
              <a:latin typeface="Times New Roman" panose="02020603050405020304" pitchFamily="18" charset="0"/>
              <a:ea typeface="Proxima Nova"/>
              <a:cs typeface="Times New Roman" panose="02020603050405020304" pitchFamily="18" charset="0"/>
              <a:sym typeface="Proxima Nova"/>
            </a:endParaRPr>
          </a:p>
        </p:txBody>
      </p:sp>
      <p:sp>
        <p:nvSpPr>
          <p:cNvPr id="79" name="Google Shape;79;p15"/>
          <p:cNvSpPr txBox="1"/>
          <p:nvPr/>
        </p:nvSpPr>
        <p:spPr>
          <a:xfrm>
            <a:off x="3111500" y="2794000"/>
            <a:ext cx="2540100" cy="12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3"/>
                </a:solidFill>
                <a:latin typeface="Times New Roman" panose="02020603050405020304" pitchFamily="18" charset="0"/>
                <a:ea typeface="Proxima Nova"/>
                <a:cs typeface="Times New Roman" panose="02020603050405020304" pitchFamily="18" charset="0"/>
                <a:sym typeface="Proxima Nova"/>
              </a:rPr>
              <a:t>Анимация помогает объяснять сложные концепции, улучшая понимание материала. Важно включать образовательные и нравственные элементы.</a:t>
            </a:r>
            <a:endParaRPr dirty="0">
              <a:solidFill>
                <a:schemeClr val="accent3"/>
              </a:solidFill>
              <a:latin typeface="Times New Roman" panose="02020603050405020304" pitchFamily="18" charset="0"/>
              <a:ea typeface="Proxima Nova"/>
              <a:cs typeface="Times New Roman" panose="02020603050405020304" pitchFamily="18" charset="0"/>
              <a:sym typeface="Proxima Nova"/>
            </a:endParaRPr>
          </a:p>
        </p:txBody>
      </p:sp>
      <p:pic>
        <p:nvPicPr>
          <p:cNvPr id="80" name="Google Shape;80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32500" y="1651000"/>
            <a:ext cx="508000" cy="5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5"/>
          <p:cNvSpPr txBox="1"/>
          <p:nvPr/>
        </p:nvSpPr>
        <p:spPr>
          <a:xfrm>
            <a:off x="5905500" y="2159000"/>
            <a:ext cx="1643456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accent3"/>
                </a:solidFill>
                <a:latin typeface="Times New Roman" panose="02020603050405020304" pitchFamily="18" charset="0"/>
                <a:ea typeface="Proxima Nova"/>
                <a:cs typeface="Times New Roman" panose="02020603050405020304" pitchFamily="18" charset="0"/>
                <a:sym typeface="Proxima Nova"/>
              </a:rPr>
              <a:t>Социализация</a:t>
            </a:r>
            <a:endParaRPr sz="1800" dirty="0">
              <a:solidFill>
                <a:schemeClr val="accent3"/>
              </a:solidFill>
              <a:latin typeface="Times New Roman" panose="02020603050405020304" pitchFamily="18" charset="0"/>
              <a:ea typeface="Proxima Nova"/>
              <a:cs typeface="Times New Roman" panose="02020603050405020304" pitchFamily="18" charset="0"/>
              <a:sym typeface="Proxima Nova"/>
            </a:endParaRPr>
          </a:p>
        </p:txBody>
      </p:sp>
      <p:sp>
        <p:nvSpPr>
          <p:cNvPr id="82" name="Google Shape;82;p15"/>
          <p:cNvSpPr txBox="1"/>
          <p:nvPr/>
        </p:nvSpPr>
        <p:spPr>
          <a:xfrm>
            <a:off x="5905500" y="2793999"/>
            <a:ext cx="2540100" cy="1461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3"/>
                </a:solidFill>
                <a:latin typeface="Times New Roman" panose="02020603050405020304" pitchFamily="18" charset="0"/>
                <a:ea typeface="Proxima Nova"/>
                <a:cs typeface="Times New Roman" panose="02020603050405020304" pitchFamily="18" charset="0"/>
                <a:sym typeface="Proxima Nova"/>
              </a:rPr>
              <a:t>Работа над анимационными проектами развивает коммуникативные навыки и учит детей работать в команде, что критично в современном обществе.</a:t>
            </a:r>
            <a:endParaRPr dirty="0">
              <a:solidFill>
                <a:schemeClr val="accent3"/>
              </a:solidFill>
              <a:latin typeface="Times New Roman" panose="02020603050405020304" pitchFamily="18" charset="0"/>
              <a:ea typeface="Proxima Nova"/>
              <a:cs typeface="Times New Roman" panose="02020603050405020304" pitchFamily="18" charset="0"/>
              <a:sym typeface="Proxima Nov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 проекты с компьютерной анимацией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Google Shape;88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pic>
        <p:nvPicPr>
          <p:cNvPr id="89" name="Google Shape;8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4500" y="1651000"/>
            <a:ext cx="508000" cy="5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6"/>
          <p:cNvSpPr txBox="1"/>
          <p:nvPr/>
        </p:nvSpPr>
        <p:spPr>
          <a:xfrm>
            <a:off x="317500" y="2159000"/>
            <a:ext cx="25401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accent3"/>
                </a:solidFill>
                <a:latin typeface="Times New Roman" panose="02020603050405020304" pitchFamily="18" charset="0"/>
                <a:ea typeface="Proxima Nova"/>
                <a:cs typeface="Times New Roman" panose="02020603050405020304" pitchFamily="18" charset="0"/>
                <a:sym typeface="Proxima Nova"/>
              </a:rPr>
              <a:t>Привлечение внимания</a:t>
            </a:r>
            <a:endParaRPr sz="1800" dirty="0">
              <a:solidFill>
                <a:schemeClr val="accent3"/>
              </a:solidFill>
              <a:latin typeface="Times New Roman" panose="02020603050405020304" pitchFamily="18" charset="0"/>
              <a:ea typeface="Proxima Nova"/>
              <a:cs typeface="Times New Roman" panose="02020603050405020304" pitchFamily="18" charset="0"/>
              <a:sym typeface="Proxima Nova"/>
            </a:endParaRPr>
          </a:p>
        </p:txBody>
      </p:sp>
      <p:sp>
        <p:nvSpPr>
          <p:cNvPr id="91" name="Google Shape;91;p16"/>
          <p:cNvSpPr txBox="1"/>
          <p:nvPr/>
        </p:nvSpPr>
        <p:spPr>
          <a:xfrm>
            <a:off x="317500" y="2794000"/>
            <a:ext cx="2540100" cy="12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3"/>
                </a:solidFill>
                <a:latin typeface="Times New Roman" panose="02020603050405020304" pitchFamily="18" charset="0"/>
                <a:ea typeface="Proxima Nova"/>
                <a:cs typeface="Times New Roman" panose="02020603050405020304" pitchFamily="18" charset="0"/>
                <a:sym typeface="Proxima Nova"/>
              </a:rPr>
              <a:t>Компьютерная анимация делает обучение интересным, преображая сложные концепции в доступные форматы для детей</a:t>
            </a:r>
            <a:r>
              <a:rPr lang="en" dirty="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.</a:t>
            </a:r>
            <a:endParaRPr dirty="0">
              <a:solidFill>
                <a:schemeClr val="accent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92" name="Google Shape;9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8500" y="1651000"/>
            <a:ext cx="508000" cy="5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6"/>
          <p:cNvSpPr txBox="1"/>
          <p:nvPr/>
        </p:nvSpPr>
        <p:spPr>
          <a:xfrm>
            <a:off x="3111500" y="2159000"/>
            <a:ext cx="200364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accent3"/>
                </a:solidFill>
                <a:latin typeface="Times New Roman" panose="02020603050405020304" pitchFamily="18" charset="0"/>
                <a:ea typeface="Proxima Nova"/>
                <a:cs typeface="Times New Roman" panose="02020603050405020304" pitchFamily="18" charset="0"/>
                <a:sym typeface="Proxima Nova"/>
              </a:rPr>
              <a:t>Развитие навыков</a:t>
            </a:r>
            <a:endParaRPr sz="1800" dirty="0">
              <a:solidFill>
                <a:schemeClr val="accent3"/>
              </a:solidFill>
              <a:latin typeface="Times New Roman" panose="02020603050405020304" pitchFamily="18" charset="0"/>
              <a:ea typeface="Proxima Nova"/>
              <a:cs typeface="Times New Roman" panose="02020603050405020304" pitchFamily="18" charset="0"/>
              <a:sym typeface="Proxima Nova"/>
            </a:endParaRPr>
          </a:p>
        </p:txBody>
      </p:sp>
      <p:sp>
        <p:nvSpPr>
          <p:cNvPr id="94" name="Google Shape;94;p16"/>
          <p:cNvSpPr txBox="1"/>
          <p:nvPr/>
        </p:nvSpPr>
        <p:spPr>
          <a:xfrm>
            <a:off x="3111500" y="2794000"/>
            <a:ext cx="2540100" cy="14548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3"/>
                </a:solidFill>
                <a:latin typeface="Times New Roman" panose="02020603050405020304" pitchFamily="18" charset="0"/>
                <a:ea typeface="Proxima Nova"/>
                <a:cs typeface="Times New Roman" panose="02020603050405020304" pitchFamily="18" charset="0"/>
                <a:sym typeface="Proxima Nova"/>
              </a:rPr>
              <a:t>Анимация способствует развитию креативного и критического мышления, побуждая детей задавать вопросы и взаимодействовать с материалом.</a:t>
            </a:r>
            <a:endParaRPr dirty="0">
              <a:solidFill>
                <a:schemeClr val="accent3"/>
              </a:solidFill>
              <a:latin typeface="Times New Roman" panose="02020603050405020304" pitchFamily="18" charset="0"/>
              <a:ea typeface="Proxima Nova"/>
              <a:cs typeface="Times New Roman" panose="02020603050405020304" pitchFamily="18" charset="0"/>
              <a:sym typeface="Proxima Nova"/>
            </a:endParaRPr>
          </a:p>
        </p:txBody>
      </p:sp>
      <p:pic>
        <p:nvPicPr>
          <p:cNvPr id="95" name="Google Shape;95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32500" y="1651000"/>
            <a:ext cx="508000" cy="5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6"/>
          <p:cNvSpPr txBox="1"/>
          <p:nvPr/>
        </p:nvSpPr>
        <p:spPr>
          <a:xfrm>
            <a:off x="5905500" y="2159000"/>
            <a:ext cx="22859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accent3"/>
                </a:solidFill>
                <a:latin typeface="Times New Roman" panose="02020603050405020304" pitchFamily="18" charset="0"/>
                <a:ea typeface="Proxima Nova"/>
                <a:cs typeface="Times New Roman" panose="02020603050405020304" pitchFamily="18" charset="0"/>
                <a:sym typeface="Proxima Nova"/>
              </a:rPr>
              <a:t>Социальные навыки</a:t>
            </a:r>
            <a:endParaRPr sz="1800" dirty="0">
              <a:solidFill>
                <a:schemeClr val="accent3"/>
              </a:solidFill>
              <a:latin typeface="Times New Roman" panose="02020603050405020304" pitchFamily="18" charset="0"/>
              <a:ea typeface="Proxima Nova"/>
              <a:cs typeface="Times New Roman" panose="02020603050405020304" pitchFamily="18" charset="0"/>
              <a:sym typeface="Proxima Nova"/>
            </a:endParaRPr>
          </a:p>
        </p:txBody>
      </p:sp>
      <p:sp>
        <p:nvSpPr>
          <p:cNvPr id="97" name="Google Shape;97;p16"/>
          <p:cNvSpPr txBox="1"/>
          <p:nvPr/>
        </p:nvSpPr>
        <p:spPr>
          <a:xfrm>
            <a:off x="5905500" y="2794000"/>
            <a:ext cx="2540100" cy="1537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3"/>
                </a:solidFill>
                <a:latin typeface="Times New Roman" panose="02020603050405020304" pitchFamily="18" charset="0"/>
                <a:ea typeface="Proxima Nova"/>
                <a:cs typeface="Times New Roman" panose="02020603050405020304" pitchFamily="18" charset="0"/>
                <a:sym typeface="Proxima Nova"/>
              </a:rPr>
              <a:t>Мультфильмы формируют навыки взаимодействия и эмпатии, что особенно важно для детей в многонациональном обществе.</a:t>
            </a:r>
            <a:endParaRPr dirty="0">
              <a:solidFill>
                <a:schemeClr val="accent3"/>
              </a:solidFill>
              <a:latin typeface="Times New Roman" panose="02020603050405020304" pitchFamily="18" charset="0"/>
              <a:ea typeface="Proxima Nova"/>
              <a:cs typeface="Times New Roman" panose="02020603050405020304" pitchFamily="18" charset="0"/>
              <a:sym typeface="Proxima Nov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8"/>
          <p:cNvSpPr txBox="1">
            <a:spLocks noGrp="1"/>
          </p:cNvSpPr>
          <p:nvPr>
            <p:ph type="body" idx="1"/>
          </p:nvPr>
        </p:nvSpPr>
        <p:spPr>
          <a:xfrm>
            <a:off x="311700" y="42368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использования компьютерной анимации в образовательных проектах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0" name="Google Shape;110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pic>
        <p:nvPicPr>
          <p:cNvPr id="111" name="Google Shape;11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5000" y="796727"/>
            <a:ext cx="5080000" cy="24705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творческого потенциала через анимацию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7" name="Google Shape;117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pic>
        <p:nvPicPr>
          <p:cNvPr id="118" name="Google Shape;11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4500" y="1651000"/>
            <a:ext cx="508000" cy="5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9"/>
          <p:cNvSpPr txBox="1"/>
          <p:nvPr/>
        </p:nvSpPr>
        <p:spPr>
          <a:xfrm>
            <a:off x="317500" y="2159000"/>
            <a:ext cx="25401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accent3"/>
                </a:solidFill>
                <a:latin typeface="Times New Roman" panose="02020603050405020304" pitchFamily="18" charset="0"/>
                <a:ea typeface="Proxima Nova"/>
                <a:cs typeface="Times New Roman" panose="02020603050405020304" pitchFamily="18" charset="0"/>
                <a:sym typeface="Proxima Nova"/>
              </a:rPr>
              <a:t>Творческое мышление</a:t>
            </a:r>
            <a:endParaRPr sz="1800" dirty="0">
              <a:solidFill>
                <a:schemeClr val="accent3"/>
              </a:solidFill>
              <a:latin typeface="Times New Roman" panose="02020603050405020304" pitchFamily="18" charset="0"/>
              <a:ea typeface="Proxima Nova"/>
              <a:cs typeface="Times New Roman" panose="02020603050405020304" pitchFamily="18" charset="0"/>
              <a:sym typeface="Proxima Nova"/>
            </a:endParaRPr>
          </a:p>
        </p:txBody>
      </p:sp>
      <p:sp>
        <p:nvSpPr>
          <p:cNvPr id="120" name="Google Shape;120;p19"/>
          <p:cNvSpPr txBox="1"/>
          <p:nvPr/>
        </p:nvSpPr>
        <p:spPr>
          <a:xfrm>
            <a:off x="317500" y="2793999"/>
            <a:ext cx="2540100" cy="168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3"/>
                </a:solidFill>
                <a:latin typeface="Times New Roman" panose="02020603050405020304" pitchFamily="18" charset="0"/>
                <a:ea typeface="Proxima Nova"/>
                <a:cs typeface="Times New Roman" panose="02020603050405020304" pitchFamily="18" charset="0"/>
                <a:sym typeface="Proxima Nova"/>
              </a:rPr>
              <a:t>Анимация активизирует творческий процесс, позволяя детям анализировать сюжеты и создавать альтернативные концовки. Это развивает воображение и критическое мышление.</a:t>
            </a:r>
            <a:endParaRPr dirty="0">
              <a:solidFill>
                <a:schemeClr val="accent3"/>
              </a:solidFill>
              <a:latin typeface="Times New Roman" panose="02020603050405020304" pitchFamily="18" charset="0"/>
              <a:ea typeface="Proxima Nova"/>
              <a:cs typeface="Times New Roman" panose="02020603050405020304" pitchFamily="18" charset="0"/>
              <a:sym typeface="Proxima Nova"/>
            </a:endParaRPr>
          </a:p>
        </p:txBody>
      </p:sp>
      <p:pic>
        <p:nvPicPr>
          <p:cNvPr id="121" name="Google Shape;12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8500" y="1651000"/>
            <a:ext cx="508000" cy="5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9"/>
          <p:cNvSpPr txBox="1"/>
          <p:nvPr/>
        </p:nvSpPr>
        <p:spPr>
          <a:xfrm>
            <a:off x="3111500" y="2159000"/>
            <a:ext cx="2402401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accent3"/>
                </a:solidFill>
                <a:latin typeface="Times New Roman" panose="02020603050405020304" pitchFamily="18" charset="0"/>
                <a:ea typeface="Proxima Nova"/>
                <a:cs typeface="Times New Roman" panose="02020603050405020304" pitchFamily="18" charset="0"/>
                <a:sym typeface="Proxima Nova"/>
              </a:rPr>
              <a:t>Социальное развитие</a:t>
            </a:r>
            <a:endParaRPr sz="1800" dirty="0">
              <a:solidFill>
                <a:schemeClr val="accent3"/>
              </a:solidFill>
              <a:latin typeface="Times New Roman" panose="02020603050405020304" pitchFamily="18" charset="0"/>
              <a:ea typeface="Proxima Nova"/>
              <a:cs typeface="Times New Roman" panose="02020603050405020304" pitchFamily="18" charset="0"/>
              <a:sym typeface="Proxima Nova"/>
            </a:endParaRPr>
          </a:p>
        </p:txBody>
      </p:sp>
      <p:sp>
        <p:nvSpPr>
          <p:cNvPr id="123" name="Google Shape;123;p19"/>
          <p:cNvSpPr txBox="1"/>
          <p:nvPr/>
        </p:nvSpPr>
        <p:spPr>
          <a:xfrm>
            <a:off x="3111500" y="2793999"/>
            <a:ext cx="2540100" cy="1496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3"/>
                </a:solidFill>
                <a:latin typeface="Times New Roman" panose="02020603050405020304" pitchFamily="18" charset="0"/>
                <a:ea typeface="Proxima Nova"/>
                <a:cs typeface="Times New Roman" panose="02020603050405020304" pitchFamily="18" charset="0"/>
                <a:sym typeface="Proxima Nova"/>
              </a:rPr>
              <a:t>Сюжеты мультфильмов учат детей понимать эмоции других, осваивать социальные роли и улучшать навыки коммуникации через обсуждение.</a:t>
            </a:r>
            <a:endParaRPr dirty="0">
              <a:solidFill>
                <a:schemeClr val="accent3"/>
              </a:solidFill>
              <a:latin typeface="Times New Roman" panose="02020603050405020304" pitchFamily="18" charset="0"/>
              <a:ea typeface="Proxima Nova"/>
              <a:cs typeface="Times New Roman" panose="02020603050405020304" pitchFamily="18" charset="0"/>
              <a:sym typeface="Proxima Nova"/>
            </a:endParaRPr>
          </a:p>
        </p:txBody>
      </p:sp>
      <p:pic>
        <p:nvPicPr>
          <p:cNvPr id="124" name="Google Shape;124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32500" y="1651000"/>
            <a:ext cx="508000" cy="5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9"/>
          <p:cNvSpPr txBox="1"/>
          <p:nvPr/>
        </p:nvSpPr>
        <p:spPr>
          <a:xfrm>
            <a:off x="5905500" y="2159000"/>
            <a:ext cx="27939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accent3"/>
                </a:solidFill>
                <a:latin typeface="Times New Roman" panose="02020603050405020304" pitchFamily="18" charset="0"/>
                <a:ea typeface="Proxima Nova"/>
                <a:cs typeface="Times New Roman" panose="02020603050405020304" pitchFamily="18" charset="0"/>
                <a:sym typeface="Proxima Nova"/>
              </a:rPr>
              <a:t>Создание и эксперименты</a:t>
            </a:r>
            <a:endParaRPr sz="1800" dirty="0">
              <a:solidFill>
                <a:schemeClr val="accent3"/>
              </a:solidFill>
              <a:latin typeface="Times New Roman" panose="02020603050405020304" pitchFamily="18" charset="0"/>
              <a:ea typeface="Proxima Nova"/>
              <a:cs typeface="Times New Roman" panose="02020603050405020304" pitchFamily="18" charset="0"/>
              <a:sym typeface="Proxima Nova"/>
            </a:endParaRPr>
          </a:p>
        </p:txBody>
      </p:sp>
      <p:sp>
        <p:nvSpPr>
          <p:cNvPr id="126" name="Google Shape;126;p19"/>
          <p:cNvSpPr txBox="1"/>
          <p:nvPr/>
        </p:nvSpPr>
        <p:spPr>
          <a:xfrm>
            <a:off x="5905500" y="2794000"/>
            <a:ext cx="2540100" cy="1688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3"/>
                </a:solidFill>
                <a:latin typeface="Times New Roman" panose="02020603050405020304" pitchFamily="18" charset="0"/>
                <a:ea typeface="Proxima Nova"/>
                <a:cs typeface="Times New Roman" panose="02020603050405020304" pitchFamily="18" charset="0"/>
                <a:sym typeface="Proxima Nova"/>
              </a:rPr>
              <a:t>Работа с анимацией помогает детям стать создателями, экспериментируя с визуальными формами и развивая технические навыки, что может определить их будущую профессию.</a:t>
            </a:r>
            <a:endParaRPr dirty="0">
              <a:solidFill>
                <a:schemeClr val="accent3"/>
              </a:solidFill>
              <a:latin typeface="Times New Roman" panose="02020603050405020304" pitchFamily="18" charset="0"/>
              <a:ea typeface="Proxima Nova"/>
              <a:cs typeface="Times New Roman" panose="02020603050405020304" pitchFamily="18" charset="0"/>
              <a:sym typeface="Proxima Nov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навыки и коллективная деятельность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2" name="Google Shape;132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sp>
        <p:nvSpPr>
          <p:cNvPr id="133" name="Google Shape;133;p20"/>
          <p:cNvSpPr txBox="1"/>
          <p:nvPr/>
        </p:nvSpPr>
        <p:spPr>
          <a:xfrm>
            <a:off x="317500" y="1651000"/>
            <a:ext cx="5079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👩‍🤝‍👨</a:t>
            </a:r>
            <a:endParaRPr sz="3200">
              <a:solidFill>
                <a:schemeClr val="accent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34" name="Google Shape;134;p20"/>
          <p:cNvSpPr txBox="1"/>
          <p:nvPr/>
        </p:nvSpPr>
        <p:spPr>
          <a:xfrm>
            <a:off x="317500" y="2159000"/>
            <a:ext cx="2793900" cy="68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accent3"/>
                </a:solidFill>
                <a:latin typeface="Times New Roman" panose="02020603050405020304" pitchFamily="18" charset="0"/>
                <a:ea typeface="Proxima Nova"/>
                <a:cs typeface="Times New Roman" panose="02020603050405020304" pitchFamily="18" charset="0"/>
                <a:sym typeface="Proxima Nova"/>
              </a:rPr>
              <a:t>Моделирование поведения</a:t>
            </a:r>
            <a:endParaRPr sz="1800" dirty="0">
              <a:solidFill>
                <a:schemeClr val="accent3"/>
              </a:solidFill>
              <a:latin typeface="Times New Roman" panose="02020603050405020304" pitchFamily="18" charset="0"/>
              <a:ea typeface="Proxima Nova"/>
              <a:cs typeface="Times New Roman" panose="02020603050405020304" pitchFamily="18" charset="0"/>
              <a:sym typeface="Proxima Nova"/>
            </a:endParaRPr>
          </a:p>
        </p:txBody>
      </p:sp>
      <p:sp>
        <p:nvSpPr>
          <p:cNvPr id="135" name="Google Shape;135;p20"/>
          <p:cNvSpPr txBox="1"/>
          <p:nvPr/>
        </p:nvSpPr>
        <p:spPr>
          <a:xfrm>
            <a:off x="317500" y="2794000"/>
            <a:ext cx="2540100" cy="1509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3"/>
                </a:solidFill>
                <a:latin typeface="Times New Roman" panose="02020603050405020304" pitchFamily="18" charset="0"/>
                <a:ea typeface="Proxima Nova"/>
                <a:cs typeface="Times New Roman" panose="02020603050405020304" pitchFamily="18" charset="0"/>
                <a:sym typeface="Proxima Nova"/>
              </a:rPr>
              <a:t>Мультфильмы показывают позитивные примеры сотрудничества, что помогает детям перенимать качества уважения и командной работы.</a:t>
            </a:r>
            <a:endParaRPr dirty="0">
              <a:solidFill>
                <a:schemeClr val="accent3"/>
              </a:solidFill>
              <a:latin typeface="Times New Roman" panose="02020603050405020304" pitchFamily="18" charset="0"/>
              <a:ea typeface="Proxima Nova"/>
              <a:cs typeface="Times New Roman" panose="02020603050405020304" pitchFamily="18" charset="0"/>
              <a:sym typeface="Proxima Nova"/>
            </a:endParaRPr>
          </a:p>
        </p:txBody>
      </p:sp>
      <p:pic>
        <p:nvPicPr>
          <p:cNvPr id="136" name="Google Shape;13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8500" y="1651000"/>
            <a:ext cx="508000" cy="5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0"/>
          <p:cNvSpPr txBox="1"/>
          <p:nvPr/>
        </p:nvSpPr>
        <p:spPr>
          <a:xfrm>
            <a:off x="3111500" y="2158999"/>
            <a:ext cx="2793900" cy="749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accent3"/>
                </a:solidFill>
                <a:latin typeface="Times New Roman" panose="02020603050405020304" pitchFamily="18" charset="0"/>
                <a:ea typeface="Proxima Nova"/>
                <a:cs typeface="Times New Roman" panose="02020603050405020304" pitchFamily="18" charset="0"/>
                <a:sym typeface="Proxima Nova"/>
              </a:rPr>
              <a:t>Эмоциональное распознавание</a:t>
            </a:r>
            <a:endParaRPr sz="1800" dirty="0">
              <a:solidFill>
                <a:schemeClr val="accent3"/>
              </a:solidFill>
              <a:latin typeface="Times New Roman" panose="02020603050405020304" pitchFamily="18" charset="0"/>
              <a:ea typeface="Proxima Nova"/>
              <a:cs typeface="Times New Roman" panose="02020603050405020304" pitchFamily="18" charset="0"/>
              <a:sym typeface="Proxima Nova"/>
            </a:endParaRPr>
          </a:p>
        </p:txBody>
      </p:sp>
      <p:sp>
        <p:nvSpPr>
          <p:cNvPr id="138" name="Google Shape;138;p20"/>
          <p:cNvSpPr txBox="1"/>
          <p:nvPr/>
        </p:nvSpPr>
        <p:spPr>
          <a:xfrm>
            <a:off x="3111500" y="2794000"/>
            <a:ext cx="2540100" cy="12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3"/>
                </a:solidFill>
                <a:latin typeface="Times New Roman" panose="02020603050405020304" pitchFamily="18" charset="0"/>
                <a:ea typeface="Proxima Nova"/>
                <a:cs typeface="Times New Roman" panose="02020603050405020304" pitchFamily="18" charset="0"/>
                <a:sym typeface="Proxima Nova"/>
              </a:rPr>
              <a:t>Анимация помогает детям понимать свои эмоции и эмоции других, что важно для формирования эмпатии.</a:t>
            </a:r>
            <a:endParaRPr dirty="0">
              <a:solidFill>
                <a:schemeClr val="accent3"/>
              </a:solidFill>
              <a:latin typeface="Times New Roman" panose="02020603050405020304" pitchFamily="18" charset="0"/>
              <a:ea typeface="Proxima Nova"/>
              <a:cs typeface="Times New Roman" panose="02020603050405020304" pitchFamily="18" charset="0"/>
              <a:sym typeface="Proxima Nova"/>
            </a:endParaRPr>
          </a:p>
        </p:txBody>
      </p:sp>
      <p:pic>
        <p:nvPicPr>
          <p:cNvPr id="139" name="Google Shape;13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32500" y="1651000"/>
            <a:ext cx="508000" cy="5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0"/>
          <p:cNvSpPr txBox="1"/>
          <p:nvPr/>
        </p:nvSpPr>
        <p:spPr>
          <a:xfrm>
            <a:off x="5905500" y="2159000"/>
            <a:ext cx="2793900" cy="5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accent3"/>
                </a:solidFill>
                <a:latin typeface="Times New Roman" panose="02020603050405020304" pitchFamily="18" charset="0"/>
                <a:ea typeface="Proxima Nova"/>
                <a:cs typeface="Times New Roman" panose="02020603050405020304" pitchFamily="18" charset="0"/>
                <a:sym typeface="Proxima Nova"/>
              </a:rPr>
              <a:t>Навыки коммуникации</a:t>
            </a:r>
            <a:endParaRPr sz="1800" dirty="0">
              <a:solidFill>
                <a:schemeClr val="accent3"/>
              </a:solidFill>
              <a:latin typeface="Times New Roman" panose="02020603050405020304" pitchFamily="18" charset="0"/>
              <a:ea typeface="Proxima Nova"/>
              <a:cs typeface="Times New Roman" panose="02020603050405020304" pitchFamily="18" charset="0"/>
              <a:sym typeface="Proxima Nova"/>
            </a:endParaRPr>
          </a:p>
        </p:txBody>
      </p:sp>
      <p:sp>
        <p:nvSpPr>
          <p:cNvPr id="141" name="Google Shape;141;p20"/>
          <p:cNvSpPr txBox="1"/>
          <p:nvPr/>
        </p:nvSpPr>
        <p:spPr>
          <a:xfrm>
            <a:off x="5905500" y="2794000"/>
            <a:ext cx="2540100" cy="12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3"/>
                </a:solidFill>
                <a:latin typeface="Times New Roman" panose="02020603050405020304" pitchFamily="18" charset="0"/>
                <a:ea typeface="Proxima Nova"/>
                <a:cs typeface="Times New Roman" panose="02020603050405020304" pitchFamily="18" charset="0"/>
                <a:sym typeface="Proxima Nova"/>
              </a:rPr>
              <a:t>Детские мультфильмы учат эффективному общению между персонажами, что способствует развитию навыков общения у детей.</a:t>
            </a:r>
            <a:endParaRPr dirty="0">
              <a:solidFill>
                <a:schemeClr val="accent3"/>
              </a:solidFill>
              <a:latin typeface="Times New Roman" panose="02020603050405020304" pitchFamily="18" charset="0"/>
              <a:ea typeface="Proxima Nova"/>
              <a:cs typeface="Times New Roman" panose="02020603050405020304" pitchFamily="18" charset="0"/>
              <a:sym typeface="Proxima Nov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Риски использования мультимедийных технологий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7" name="Google Shape;147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pic>
        <p:nvPicPr>
          <p:cNvPr id="148" name="Google Shape;14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4500" y="1651000"/>
            <a:ext cx="508000" cy="5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1"/>
          <p:cNvSpPr txBox="1"/>
          <p:nvPr/>
        </p:nvSpPr>
        <p:spPr>
          <a:xfrm>
            <a:off x="317500" y="2159000"/>
            <a:ext cx="27939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accent3"/>
                </a:solidFill>
                <a:latin typeface="Times New Roman" panose="02020603050405020304" pitchFamily="18" charset="0"/>
                <a:ea typeface="Proxima Nova"/>
                <a:cs typeface="Times New Roman" panose="02020603050405020304" pitchFamily="18" charset="0"/>
                <a:sym typeface="Proxima Nova"/>
              </a:rPr>
              <a:t>Зависимость от экранов</a:t>
            </a:r>
            <a:endParaRPr sz="1800" dirty="0">
              <a:solidFill>
                <a:schemeClr val="accent3"/>
              </a:solidFill>
              <a:latin typeface="Times New Roman" panose="02020603050405020304" pitchFamily="18" charset="0"/>
              <a:ea typeface="Proxima Nova"/>
              <a:cs typeface="Times New Roman" panose="02020603050405020304" pitchFamily="18" charset="0"/>
              <a:sym typeface="Proxima Nova"/>
            </a:endParaRPr>
          </a:p>
        </p:txBody>
      </p:sp>
      <p:sp>
        <p:nvSpPr>
          <p:cNvPr id="150" name="Google Shape;150;p21"/>
          <p:cNvSpPr txBox="1"/>
          <p:nvPr/>
        </p:nvSpPr>
        <p:spPr>
          <a:xfrm>
            <a:off x="317500" y="2792275"/>
            <a:ext cx="2540100" cy="12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3"/>
                </a:solidFill>
                <a:latin typeface="Times New Roman" panose="02020603050405020304" pitchFamily="18" charset="0"/>
                <a:ea typeface="Proxima Nova"/>
                <a:cs typeface="Times New Roman" panose="02020603050405020304" pitchFamily="18" charset="0"/>
                <a:sym typeface="Proxima Nova"/>
              </a:rPr>
              <a:t>Чрезмерное время перед экранами вызывает зависимость, упадок успеваемости и проблемы с психическим здоровьем.</a:t>
            </a:r>
            <a:endParaRPr dirty="0">
              <a:solidFill>
                <a:schemeClr val="accent3"/>
              </a:solidFill>
              <a:latin typeface="Times New Roman" panose="02020603050405020304" pitchFamily="18" charset="0"/>
              <a:ea typeface="Proxima Nova"/>
              <a:cs typeface="Times New Roman" panose="02020603050405020304" pitchFamily="18" charset="0"/>
              <a:sym typeface="Proxima Nova"/>
            </a:endParaRPr>
          </a:p>
        </p:txBody>
      </p:sp>
      <p:pic>
        <p:nvPicPr>
          <p:cNvPr id="151" name="Google Shape;151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8500" y="1651000"/>
            <a:ext cx="508000" cy="5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1"/>
          <p:cNvSpPr txBox="1"/>
          <p:nvPr/>
        </p:nvSpPr>
        <p:spPr>
          <a:xfrm>
            <a:off x="3111500" y="2159000"/>
            <a:ext cx="25401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accent3"/>
                </a:solidFill>
                <a:latin typeface="Times New Roman" panose="02020603050405020304" pitchFamily="18" charset="0"/>
                <a:ea typeface="Proxima Nova"/>
                <a:cs typeface="Times New Roman" panose="02020603050405020304" pitchFamily="18" charset="0"/>
                <a:sym typeface="Proxima Nova"/>
              </a:rPr>
              <a:t>Неподходящий контент</a:t>
            </a:r>
            <a:endParaRPr sz="1800" dirty="0">
              <a:solidFill>
                <a:schemeClr val="accent3"/>
              </a:solidFill>
              <a:latin typeface="Times New Roman" panose="02020603050405020304" pitchFamily="18" charset="0"/>
              <a:ea typeface="Proxima Nova"/>
              <a:cs typeface="Times New Roman" panose="02020603050405020304" pitchFamily="18" charset="0"/>
              <a:sym typeface="Proxima Nova"/>
            </a:endParaRPr>
          </a:p>
        </p:txBody>
      </p:sp>
      <p:sp>
        <p:nvSpPr>
          <p:cNvPr id="153" name="Google Shape;153;p21"/>
          <p:cNvSpPr txBox="1"/>
          <p:nvPr/>
        </p:nvSpPr>
        <p:spPr>
          <a:xfrm>
            <a:off x="3111500" y="2793999"/>
            <a:ext cx="2540100" cy="1461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3"/>
                </a:solidFill>
                <a:latin typeface="Times New Roman" panose="02020603050405020304" pitchFamily="18" charset="0"/>
                <a:ea typeface="Proxima Nova"/>
                <a:cs typeface="Times New Roman" panose="02020603050405020304" pitchFamily="18" charset="0"/>
                <a:sym typeface="Proxima Nova"/>
              </a:rPr>
              <a:t>Дети подвергаются кибербуллингу и ненадлежащей информации, что негативно сказывается на самооценке и формировании мировосприятия.</a:t>
            </a:r>
            <a:endParaRPr dirty="0">
              <a:solidFill>
                <a:schemeClr val="accent3"/>
              </a:solidFill>
              <a:latin typeface="Times New Roman" panose="02020603050405020304" pitchFamily="18" charset="0"/>
              <a:ea typeface="Proxima Nova"/>
              <a:cs typeface="Times New Roman" panose="02020603050405020304" pitchFamily="18" charset="0"/>
              <a:sym typeface="Proxima Nova"/>
            </a:endParaRPr>
          </a:p>
        </p:txBody>
      </p:sp>
      <p:pic>
        <p:nvPicPr>
          <p:cNvPr id="154" name="Google Shape;154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32500" y="1651000"/>
            <a:ext cx="508000" cy="5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1"/>
          <p:cNvSpPr txBox="1"/>
          <p:nvPr/>
        </p:nvSpPr>
        <p:spPr>
          <a:xfrm>
            <a:off x="5905500" y="2158999"/>
            <a:ext cx="2702235" cy="694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accent3"/>
                </a:solidFill>
                <a:latin typeface="Times New Roman" panose="02020603050405020304" pitchFamily="18" charset="0"/>
                <a:ea typeface="Proxima Nova"/>
                <a:cs typeface="Times New Roman" panose="02020603050405020304" pitchFamily="18" charset="0"/>
                <a:sym typeface="Proxima Nova"/>
              </a:rPr>
              <a:t>Отсутствие медийной грамотности</a:t>
            </a:r>
            <a:endParaRPr sz="1800" dirty="0">
              <a:solidFill>
                <a:schemeClr val="accent3"/>
              </a:solidFill>
              <a:latin typeface="Times New Roman" panose="02020603050405020304" pitchFamily="18" charset="0"/>
              <a:ea typeface="Proxima Nova"/>
              <a:cs typeface="Times New Roman" panose="02020603050405020304" pitchFamily="18" charset="0"/>
              <a:sym typeface="Proxima Nova"/>
            </a:endParaRPr>
          </a:p>
        </p:txBody>
      </p:sp>
      <p:sp>
        <p:nvSpPr>
          <p:cNvPr id="156" name="Google Shape;156;p21"/>
          <p:cNvSpPr txBox="1"/>
          <p:nvPr/>
        </p:nvSpPr>
        <p:spPr>
          <a:xfrm>
            <a:off x="5905500" y="2794000"/>
            <a:ext cx="2540100" cy="1461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3"/>
                </a:solidFill>
                <a:latin typeface="Times New Roman" panose="02020603050405020304" pitchFamily="18" charset="0"/>
                <a:ea typeface="Proxima Nova"/>
                <a:cs typeface="Times New Roman" panose="02020603050405020304" pitchFamily="18" charset="0"/>
                <a:sym typeface="Proxima Nova"/>
              </a:rPr>
              <a:t>Недостаток навыков безопасного пользования Интернетом увеличивает риск вовлечения в криминальные ситуации и угрожает личной безопасности.</a:t>
            </a:r>
            <a:endParaRPr dirty="0">
              <a:solidFill>
                <a:schemeClr val="accent3"/>
              </a:solidFill>
              <a:latin typeface="Times New Roman" panose="02020603050405020304" pitchFamily="18" charset="0"/>
              <a:ea typeface="Proxima Nova"/>
              <a:cs typeface="Times New Roman" panose="02020603050405020304" pitchFamily="18" charset="0"/>
              <a:sym typeface="Proxima Nov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 взаимодействия через баланс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2" name="Google Shape;162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pic>
        <p:nvPicPr>
          <p:cNvPr id="163" name="Google Shape;16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4500" y="1651000"/>
            <a:ext cx="508000" cy="5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2"/>
          <p:cNvSpPr txBox="1"/>
          <p:nvPr/>
        </p:nvSpPr>
        <p:spPr>
          <a:xfrm>
            <a:off x="317500" y="2159000"/>
            <a:ext cx="225382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accent3"/>
                </a:solidFill>
                <a:latin typeface="Times New Roman" panose="02020603050405020304" pitchFamily="18" charset="0"/>
                <a:ea typeface="Proxima Nova"/>
                <a:cs typeface="Times New Roman" panose="02020603050405020304" pitchFamily="18" charset="0"/>
                <a:sym typeface="Proxima Nova"/>
              </a:rPr>
              <a:t>Открытое общение</a:t>
            </a:r>
            <a:endParaRPr sz="1800" dirty="0">
              <a:solidFill>
                <a:schemeClr val="accent3"/>
              </a:solidFill>
              <a:latin typeface="Times New Roman" panose="02020603050405020304" pitchFamily="18" charset="0"/>
              <a:ea typeface="Proxima Nova"/>
              <a:cs typeface="Times New Roman" panose="02020603050405020304" pitchFamily="18" charset="0"/>
              <a:sym typeface="Proxima Nova"/>
            </a:endParaRPr>
          </a:p>
        </p:txBody>
      </p:sp>
      <p:sp>
        <p:nvSpPr>
          <p:cNvPr id="165" name="Google Shape;165;p22"/>
          <p:cNvSpPr txBox="1"/>
          <p:nvPr/>
        </p:nvSpPr>
        <p:spPr>
          <a:xfrm>
            <a:off x="317500" y="2794000"/>
            <a:ext cx="2540100" cy="1509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3"/>
                </a:solidFill>
                <a:latin typeface="Times New Roman" panose="02020603050405020304" pitchFamily="18" charset="0"/>
                <a:ea typeface="Proxima Nova"/>
                <a:cs typeface="Times New Roman" panose="02020603050405020304" pitchFamily="18" charset="0"/>
                <a:sym typeface="Proxima Nova"/>
              </a:rPr>
              <a:t>Родители должны создавать пространство для свободного общения, где дети могут делиться чувствами, что способствует их эмоциональному развитию.</a:t>
            </a:r>
            <a:endParaRPr dirty="0">
              <a:solidFill>
                <a:schemeClr val="accent3"/>
              </a:solidFill>
              <a:latin typeface="Times New Roman" panose="02020603050405020304" pitchFamily="18" charset="0"/>
              <a:ea typeface="Proxima Nova"/>
              <a:cs typeface="Times New Roman" panose="02020603050405020304" pitchFamily="18" charset="0"/>
              <a:sym typeface="Proxima Nova"/>
            </a:endParaRPr>
          </a:p>
        </p:txBody>
      </p:sp>
      <p:pic>
        <p:nvPicPr>
          <p:cNvPr id="166" name="Google Shape;16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8500" y="1651000"/>
            <a:ext cx="508000" cy="5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2"/>
          <p:cNvSpPr txBox="1"/>
          <p:nvPr/>
        </p:nvSpPr>
        <p:spPr>
          <a:xfrm>
            <a:off x="3111500" y="2159000"/>
            <a:ext cx="23749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accent3"/>
                </a:solidFill>
                <a:latin typeface="Times New Roman" panose="02020603050405020304" pitchFamily="18" charset="0"/>
                <a:ea typeface="Proxima Nova"/>
                <a:cs typeface="Times New Roman" panose="02020603050405020304" pitchFamily="18" charset="0"/>
                <a:sym typeface="Proxima Nova"/>
              </a:rPr>
              <a:t>Установление границ</a:t>
            </a:r>
            <a:endParaRPr sz="1800" dirty="0">
              <a:solidFill>
                <a:schemeClr val="accent3"/>
              </a:solidFill>
              <a:latin typeface="Times New Roman" panose="02020603050405020304" pitchFamily="18" charset="0"/>
              <a:ea typeface="Proxima Nova"/>
              <a:cs typeface="Times New Roman" panose="02020603050405020304" pitchFamily="18" charset="0"/>
              <a:sym typeface="Proxima Nova"/>
            </a:endParaRPr>
          </a:p>
        </p:txBody>
      </p:sp>
      <p:sp>
        <p:nvSpPr>
          <p:cNvPr id="168" name="Google Shape;168;p22"/>
          <p:cNvSpPr txBox="1"/>
          <p:nvPr/>
        </p:nvSpPr>
        <p:spPr>
          <a:xfrm>
            <a:off x="3111500" y="2794000"/>
            <a:ext cx="2540100" cy="12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3"/>
                </a:solidFill>
                <a:latin typeface="Times New Roman" panose="02020603050405020304" pitchFamily="18" charset="0"/>
                <a:ea typeface="Proxima Nova"/>
                <a:cs typeface="Times New Roman" panose="02020603050405020304" pitchFamily="18" charset="0"/>
                <a:sym typeface="Proxima Nova"/>
              </a:rPr>
              <a:t>Четкие границы помогают детям понимать, что ограничения нужны для их безопасности, а не для ограничения свободы.</a:t>
            </a:r>
            <a:endParaRPr dirty="0">
              <a:solidFill>
                <a:schemeClr val="accent3"/>
              </a:solidFill>
              <a:latin typeface="Times New Roman" panose="02020603050405020304" pitchFamily="18" charset="0"/>
              <a:ea typeface="Proxima Nova"/>
              <a:cs typeface="Times New Roman" panose="02020603050405020304" pitchFamily="18" charset="0"/>
              <a:sym typeface="Proxima Nova"/>
            </a:endParaRPr>
          </a:p>
        </p:txBody>
      </p:sp>
      <p:pic>
        <p:nvPicPr>
          <p:cNvPr id="169" name="Google Shape;169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32500" y="1651000"/>
            <a:ext cx="508000" cy="5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2"/>
          <p:cNvSpPr txBox="1"/>
          <p:nvPr/>
        </p:nvSpPr>
        <p:spPr>
          <a:xfrm>
            <a:off x="5905500" y="2159000"/>
            <a:ext cx="23749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accent3"/>
                </a:solidFill>
                <a:latin typeface="Times New Roman" panose="02020603050405020304" pitchFamily="18" charset="0"/>
                <a:ea typeface="Proxima Nova"/>
                <a:cs typeface="Times New Roman" panose="02020603050405020304" pitchFamily="18" charset="0"/>
                <a:sym typeface="Proxima Nova"/>
              </a:rPr>
              <a:t>Баланс активностей</a:t>
            </a:r>
            <a:endParaRPr sz="1800" dirty="0">
              <a:solidFill>
                <a:schemeClr val="accent3"/>
              </a:solidFill>
              <a:latin typeface="Times New Roman" panose="02020603050405020304" pitchFamily="18" charset="0"/>
              <a:ea typeface="Proxima Nova"/>
              <a:cs typeface="Times New Roman" panose="02020603050405020304" pitchFamily="18" charset="0"/>
              <a:sym typeface="Proxima Nova"/>
            </a:endParaRPr>
          </a:p>
        </p:txBody>
      </p:sp>
      <p:sp>
        <p:nvSpPr>
          <p:cNvPr id="171" name="Google Shape;171;p22"/>
          <p:cNvSpPr txBox="1"/>
          <p:nvPr/>
        </p:nvSpPr>
        <p:spPr>
          <a:xfrm>
            <a:off x="5905500" y="2793999"/>
            <a:ext cx="2540100" cy="1509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3"/>
                </a:solidFill>
                <a:latin typeface="Times New Roman" panose="02020603050405020304" pitchFamily="18" charset="0"/>
                <a:ea typeface="Proxima Nova"/>
                <a:cs typeface="Times New Roman" panose="02020603050405020304" pitchFamily="18" charset="0"/>
                <a:sym typeface="Proxima Nova"/>
              </a:rPr>
              <a:t>Контроль экранного времени и сочетание его с физической активностью формируют социальные навыки и укрепляют связи между детьми.</a:t>
            </a:r>
            <a:endParaRPr dirty="0">
              <a:solidFill>
                <a:schemeClr val="accent3"/>
              </a:solidFill>
              <a:latin typeface="Times New Roman" panose="02020603050405020304" pitchFamily="18" charset="0"/>
              <a:ea typeface="Proxima Nova"/>
              <a:cs typeface="Times New Roman" panose="02020603050405020304" pitchFamily="18" charset="0"/>
              <a:sym typeface="Proxima Nov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3"/>
          <p:cNvSpPr txBox="1">
            <a:spLocks noGrp="1"/>
          </p:cNvSpPr>
          <p:nvPr>
            <p:ph type="body" idx="1"/>
          </p:nvPr>
        </p:nvSpPr>
        <p:spPr>
          <a:xfrm>
            <a:off x="311700" y="4083862"/>
            <a:ext cx="6240354" cy="75176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Стратегии достижения баланса между технологиями и традиционными методами обучения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7" name="Google Shape;17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pic>
        <p:nvPicPr>
          <p:cNvPr id="178" name="Google Shape;17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5000" y="762000"/>
            <a:ext cx="5080000" cy="254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756039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Будущее компьютерной анимации в воспитании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1" name="Google Shape;191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pic>
        <p:nvPicPr>
          <p:cNvPr id="192" name="Google Shape;19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4500" y="1651000"/>
            <a:ext cx="508000" cy="5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5"/>
          <p:cNvSpPr txBox="1"/>
          <p:nvPr/>
        </p:nvSpPr>
        <p:spPr>
          <a:xfrm>
            <a:off x="317499" y="2159000"/>
            <a:ext cx="1978813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accent3"/>
                </a:solidFill>
                <a:latin typeface="Times New Roman" panose="02020603050405020304" pitchFamily="18" charset="0"/>
                <a:ea typeface="Proxima Nova"/>
                <a:cs typeface="Times New Roman" panose="02020603050405020304" pitchFamily="18" charset="0"/>
                <a:sym typeface="Proxima Nova"/>
              </a:rPr>
              <a:t>Новое в обучении</a:t>
            </a:r>
            <a:endParaRPr sz="1800" dirty="0">
              <a:solidFill>
                <a:schemeClr val="accent3"/>
              </a:solidFill>
              <a:latin typeface="Times New Roman" panose="02020603050405020304" pitchFamily="18" charset="0"/>
              <a:ea typeface="Proxima Nova"/>
              <a:cs typeface="Times New Roman" panose="02020603050405020304" pitchFamily="18" charset="0"/>
              <a:sym typeface="Proxima Nova"/>
            </a:endParaRPr>
          </a:p>
        </p:txBody>
      </p:sp>
      <p:sp>
        <p:nvSpPr>
          <p:cNvPr id="194" name="Google Shape;194;p25"/>
          <p:cNvSpPr txBox="1"/>
          <p:nvPr/>
        </p:nvSpPr>
        <p:spPr>
          <a:xfrm>
            <a:off x="317500" y="2793999"/>
            <a:ext cx="2540100" cy="1612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3"/>
                </a:solidFill>
                <a:latin typeface="Times New Roman" panose="02020603050405020304" pitchFamily="18" charset="0"/>
                <a:ea typeface="Proxima Nova"/>
                <a:cs typeface="Times New Roman" panose="02020603050405020304" pitchFamily="18" charset="0"/>
                <a:sym typeface="Proxima Nova"/>
              </a:rPr>
              <a:t>Компьютерная анимация открывает новые горизонты для </a:t>
            </a:r>
            <a:r>
              <a:rPr lang="ru-RU" dirty="0">
                <a:solidFill>
                  <a:schemeClr val="accent3"/>
                </a:solidFill>
                <a:latin typeface="Times New Roman" panose="02020603050405020304" pitchFamily="18" charset="0"/>
                <a:ea typeface="Proxima Nova"/>
                <a:cs typeface="Times New Roman" panose="02020603050405020304" pitchFamily="18" charset="0"/>
                <a:sym typeface="Proxima Nova"/>
              </a:rPr>
              <a:t>педагогики</a:t>
            </a:r>
            <a:r>
              <a:rPr lang="en" dirty="0">
                <a:solidFill>
                  <a:schemeClr val="accent3"/>
                </a:solidFill>
                <a:latin typeface="Times New Roman" panose="02020603050405020304" pitchFamily="18" charset="0"/>
                <a:ea typeface="Proxima Nova"/>
                <a:cs typeface="Times New Roman" panose="02020603050405020304" pitchFamily="18" charset="0"/>
                <a:sym typeface="Proxima Nova"/>
              </a:rPr>
              <a:t>, предлагая увлекательные и эффективные методы обучения с использованием гибридных технологий.</a:t>
            </a:r>
            <a:endParaRPr dirty="0">
              <a:solidFill>
                <a:schemeClr val="accent3"/>
              </a:solidFill>
              <a:latin typeface="Times New Roman" panose="02020603050405020304" pitchFamily="18" charset="0"/>
              <a:ea typeface="Proxima Nova"/>
              <a:cs typeface="Times New Roman" panose="02020603050405020304" pitchFamily="18" charset="0"/>
              <a:sym typeface="Proxima Nova"/>
            </a:endParaRPr>
          </a:p>
        </p:txBody>
      </p:sp>
      <p:pic>
        <p:nvPicPr>
          <p:cNvPr id="195" name="Google Shape;195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8500" y="1651000"/>
            <a:ext cx="508000" cy="5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5"/>
          <p:cNvSpPr txBox="1"/>
          <p:nvPr/>
        </p:nvSpPr>
        <p:spPr>
          <a:xfrm>
            <a:off x="3111500" y="2159000"/>
            <a:ext cx="2643032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accent3"/>
                </a:solidFill>
                <a:latin typeface="Times New Roman" panose="02020603050405020304" pitchFamily="18" charset="0"/>
                <a:ea typeface="Proxima Nova"/>
                <a:cs typeface="Times New Roman" panose="02020603050405020304" pitchFamily="18" charset="0"/>
                <a:sym typeface="Proxima Nova"/>
              </a:rPr>
              <a:t>Анимация и технологии</a:t>
            </a:r>
            <a:endParaRPr sz="1800" dirty="0">
              <a:solidFill>
                <a:schemeClr val="accent3"/>
              </a:solidFill>
              <a:latin typeface="Times New Roman" panose="02020603050405020304" pitchFamily="18" charset="0"/>
              <a:ea typeface="Proxima Nova"/>
              <a:cs typeface="Times New Roman" panose="02020603050405020304" pitchFamily="18" charset="0"/>
              <a:sym typeface="Proxima Nova"/>
            </a:endParaRPr>
          </a:p>
        </p:txBody>
      </p:sp>
      <p:sp>
        <p:nvSpPr>
          <p:cNvPr id="197" name="Google Shape;197;p25"/>
          <p:cNvSpPr txBox="1"/>
          <p:nvPr/>
        </p:nvSpPr>
        <p:spPr>
          <a:xfrm>
            <a:off x="3111500" y="2794000"/>
            <a:ext cx="2540100" cy="12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3"/>
                </a:solidFill>
                <a:latin typeface="Times New Roman" panose="02020603050405020304" pitchFamily="18" charset="0"/>
                <a:ea typeface="Proxima Nova"/>
                <a:cs typeface="Times New Roman" panose="02020603050405020304" pitchFamily="18" charset="0"/>
                <a:sym typeface="Proxima Nova"/>
              </a:rPr>
              <a:t>Интеграция 3D-анимации и интерактивных сценариев улучшает понимание сложных тем, поддерживая интерес к обучению.</a:t>
            </a:r>
            <a:endParaRPr dirty="0">
              <a:solidFill>
                <a:schemeClr val="accent3"/>
              </a:solidFill>
              <a:latin typeface="Times New Roman" panose="02020603050405020304" pitchFamily="18" charset="0"/>
              <a:ea typeface="Proxima Nova"/>
              <a:cs typeface="Times New Roman" panose="02020603050405020304" pitchFamily="18" charset="0"/>
              <a:sym typeface="Proxima Nova"/>
            </a:endParaRPr>
          </a:p>
        </p:txBody>
      </p:sp>
      <p:pic>
        <p:nvPicPr>
          <p:cNvPr id="198" name="Google Shape;198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32500" y="1651000"/>
            <a:ext cx="508000" cy="5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5"/>
          <p:cNvSpPr txBox="1"/>
          <p:nvPr/>
        </p:nvSpPr>
        <p:spPr>
          <a:xfrm>
            <a:off x="5905500" y="2159000"/>
            <a:ext cx="2200347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accent3"/>
                </a:solidFill>
                <a:latin typeface="Times New Roman" panose="02020603050405020304" pitchFamily="18" charset="0"/>
                <a:ea typeface="Proxima Nova"/>
                <a:cs typeface="Times New Roman" panose="02020603050405020304" pitchFamily="18" charset="0"/>
                <a:sym typeface="Proxima Nova"/>
              </a:rPr>
              <a:t>Социальные навыки</a:t>
            </a:r>
            <a:endParaRPr sz="1800" dirty="0">
              <a:solidFill>
                <a:schemeClr val="accent3"/>
              </a:solidFill>
              <a:latin typeface="Times New Roman" panose="02020603050405020304" pitchFamily="18" charset="0"/>
              <a:ea typeface="Proxima Nova"/>
              <a:cs typeface="Times New Roman" panose="02020603050405020304" pitchFamily="18" charset="0"/>
              <a:sym typeface="Proxima Nova"/>
            </a:endParaRPr>
          </a:p>
        </p:txBody>
      </p:sp>
      <p:sp>
        <p:nvSpPr>
          <p:cNvPr id="200" name="Google Shape;200;p25"/>
          <p:cNvSpPr txBox="1"/>
          <p:nvPr/>
        </p:nvSpPr>
        <p:spPr>
          <a:xfrm>
            <a:off x="5905500" y="2793999"/>
            <a:ext cx="2540100" cy="1427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3"/>
                </a:solidFill>
                <a:latin typeface="Times New Roman" panose="02020603050405020304" pitchFamily="18" charset="0"/>
                <a:ea typeface="Proxima Nova"/>
                <a:cs typeface="Times New Roman" panose="02020603050405020304" pitchFamily="18" charset="0"/>
                <a:sym typeface="Proxima Nova"/>
              </a:rPr>
              <a:t>Работа над анимационными проектами развивает командные навыки, помогает детям сотрудничать и лучше понимать взаимосвязь разных дисциплин.</a:t>
            </a:r>
            <a:endParaRPr dirty="0">
              <a:solidFill>
                <a:schemeClr val="accent3"/>
              </a:solidFill>
              <a:latin typeface="Times New Roman" panose="02020603050405020304" pitchFamily="18" charset="0"/>
              <a:ea typeface="Proxima Nova"/>
              <a:cs typeface="Times New Roman" panose="02020603050405020304" pitchFamily="18" charset="0"/>
              <a:sym typeface="Proxima Nov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2046489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3" name="Google Shape;213;p27"/>
          <p:cNvSpPr txBox="1">
            <a:spLocks noGrp="1"/>
          </p:cNvSpPr>
          <p:nvPr>
            <p:ph type="body" idx="1"/>
          </p:nvPr>
        </p:nvSpPr>
        <p:spPr>
          <a:xfrm>
            <a:off x="311700" y="1511975"/>
            <a:ext cx="8520600" cy="158186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Итог</a:t>
            </a: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влияни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e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компьютерной анимации на развитие детей. Она играет важную роль в формировании личности, образовательных и социальных навыков. Анимация служит не только развлечением, но и мощным инструментом обучения. Развитие творческого потенциала и социальных навыков через анимационные проекты становится значимым аспектом. Однако важно учитывать риски, связанные с использованием технологий, и находить баланс между традиционными и мультимедийными методами воспитания.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4" name="Google Shape;214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pearmint">
  <a:themeElements>
    <a:clrScheme name="Spearmint">
      <a:dk1>
        <a:srgbClr val="202729"/>
      </a:dk1>
      <a:lt1>
        <a:srgbClr val="FFFFFF"/>
      </a:lt1>
      <a:dk2>
        <a:srgbClr val="4BA173"/>
      </a:dk2>
      <a:lt2>
        <a:srgbClr val="63D297"/>
      </a:lt2>
      <a:accent1>
        <a:srgbClr val="353744"/>
      </a:accent1>
      <a:accent2>
        <a:srgbClr val="424242"/>
      </a:accent2>
      <a:accent3>
        <a:srgbClr val="616161"/>
      </a:accent3>
      <a:accent4>
        <a:srgbClr val="999999"/>
      </a:accent4>
      <a:accent5>
        <a:srgbClr val="FF5252"/>
      </a:accent5>
      <a:accent6>
        <a:srgbClr val="FFF176"/>
      </a:accent6>
      <a:hlink>
        <a:srgbClr val="FF5252"/>
      </a:hlink>
      <a:folHlink>
        <a:srgbClr val="FF52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639</Words>
  <Application>Microsoft Office PowerPoint</Application>
  <PresentationFormat>Экран (16:9)</PresentationFormat>
  <Paragraphs>71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Times New Roman</vt:lpstr>
      <vt:lpstr>Arial</vt:lpstr>
      <vt:lpstr>Proxima Nova</vt:lpstr>
      <vt:lpstr>Spearmint</vt:lpstr>
      <vt:lpstr>Влияние компьютерной анимации на развитие современных детей</vt:lpstr>
      <vt:lpstr>Введение</vt:lpstr>
      <vt:lpstr>Компьютерная анимация в контексте детского воспитания</vt:lpstr>
      <vt:lpstr>Образовательные проекты с компьютерной анимацией</vt:lpstr>
      <vt:lpstr>Презентация PowerPoint</vt:lpstr>
      <vt:lpstr>Развитие творческого потенциала через анимацию</vt:lpstr>
      <vt:lpstr>Социальные навыки и коллективная деятельность</vt:lpstr>
      <vt:lpstr>Риски использования мультимедийных технологий</vt:lpstr>
      <vt:lpstr>Оптимизация взаимодействия через баланс</vt:lpstr>
      <vt:lpstr>Презентация PowerPoint</vt:lpstr>
      <vt:lpstr>Будущее компьютерной анимации в воспитании</vt:lpstr>
      <vt:lpstr>Заключение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Константин</dc:creator>
  <cp:lastModifiedBy>Константин</cp:lastModifiedBy>
  <cp:revision>2</cp:revision>
  <dcterms:modified xsi:type="dcterms:W3CDTF">2025-03-25T07:11:17Z</dcterms:modified>
</cp:coreProperties>
</file>